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4630400" cy="8229600"/>
  <p:notesSz cx="8229600" cy="14630400"/>
  <p:embeddedFontLst>
    <p:embeddedFont>
      <p:font typeface="Poppins Light"/>
      <p:regular r:id="rId31"/>
    </p:embeddedFont>
    <p:embeddedFont>
      <p:font typeface="Poppins Light"/>
      <p:regular r:id="rId32"/>
    </p:embeddedFont>
    <p:embeddedFont>
      <p:font typeface="Poppins Light"/>
      <p:regular r:id="rId33"/>
    </p:embeddedFont>
    <p:embeddedFont>
      <p:font typeface="Poppins Light"/>
      <p:regular r:id="rId34"/>
    </p:embeddedFont>
    <p:embeddedFont>
      <p:font typeface="Roboto Light"/>
      <p:regular r:id="rId35"/>
    </p:embeddedFont>
    <p:embeddedFont>
      <p:font typeface="Roboto Light"/>
      <p:regular r:id="rId36"/>
    </p:embeddedFont>
    <p:embeddedFont>
      <p:font typeface="Roboto Light"/>
      <p:regular r:id="rId37"/>
    </p:embeddedFont>
    <p:embeddedFont>
      <p:font typeface="Roboto Light"/>
      <p:regular r:id="rId38"/>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31" Type="http://schemas.openxmlformats.org/officeDocument/2006/relationships/font" Target="fonts/font1.fntdata"/><Relationship Id="rId32" Type="http://schemas.openxmlformats.org/officeDocument/2006/relationships/font" Target="fonts/font2.fntdata"/><Relationship Id="rId33" Type="http://schemas.openxmlformats.org/officeDocument/2006/relationships/font" Target="fonts/font3.fntdata"/><Relationship Id="rId34" Type="http://schemas.openxmlformats.org/officeDocument/2006/relationships/font" Target="fonts/font4.fntdata"/><Relationship Id="rId35" Type="http://schemas.openxmlformats.org/officeDocument/2006/relationships/font" Target="fonts/font5.fntdata"/><Relationship Id="rId36" Type="http://schemas.openxmlformats.org/officeDocument/2006/relationships/font" Target="fonts/font6.fntdata"/><Relationship Id="rId37" Type="http://schemas.openxmlformats.org/officeDocument/2006/relationships/font" Target="fonts/font7.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71763"/>
            <a:ext cx="7556421" cy="2267903"/>
          </a:xfrm>
          <a:prstGeom prst="rect">
            <a:avLst/>
          </a:prstGeom>
          <a:noFill/>
          <a:ln/>
        </p:spPr>
        <p:txBody>
          <a:bodyPr wrap="square" lIns="0" tIns="0" rIns="0" bIns="0" rtlCol="0" anchor="t"/>
          <a:lstStyle/>
          <a:p>
            <a:pPr indent="0" marL="0">
              <a:lnSpc>
                <a:spcPts val="4450"/>
              </a:lnSpc>
              <a:buNone/>
            </a:pPr>
            <a:r>
              <a:rPr lang="en-US" sz="3550" dirty="0">
                <a:solidFill>
                  <a:srgbClr val="F2F2F3"/>
                </a:solidFill>
                <a:latin typeface="Poppins Light" pitchFamily="34" charset="0"/>
                <a:ea typeface="Poppins Light" pitchFamily="34" charset="-122"/>
                <a:cs typeface="Poppins Light" pitchFamily="34" charset="-120"/>
              </a:rPr>
              <a:t>Prédiction du Comportement Client et Analyse de l’Efficacité des Campagnes Marketing avec l’IA</a:t>
            </a:r>
            <a:endParaRPr lang="en-US" sz="3550" dirty="0"/>
          </a:p>
        </p:txBody>
      </p:sp>
      <p:sp>
        <p:nvSpPr>
          <p:cNvPr id="4" name="Text 1"/>
          <p:cNvSpPr/>
          <p:nvPr/>
        </p:nvSpPr>
        <p:spPr>
          <a:xfrm>
            <a:off x="793790" y="5194816"/>
            <a:ext cx="7556421" cy="362903"/>
          </a:xfrm>
          <a:prstGeom prst="rect">
            <a:avLst/>
          </a:prstGeom>
          <a:noFill/>
          <a:ln/>
        </p:spPr>
        <p:txBody>
          <a:bodyPr wrap="non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Martha Avila Salazar</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94360" y="732353"/>
            <a:ext cx="12016859" cy="530662"/>
          </a:xfrm>
          <a:prstGeom prst="rect">
            <a:avLst/>
          </a:prstGeom>
          <a:noFill/>
          <a:ln/>
        </p:spPr>
        <p:txBody>
          <a:bodyPr wrap="none" lIns="0" tIns="0" rIns="0" bIns="0" rtlCol="0" anchor="t"/>
          <a:lstStyle/>
          <a:p>
            <a:pPr indent="0" marL="0">
              <a:lnSpc>
                <a:spcPts val="4150"/>
              </a:lnSpc>
              <a:buNone/>
            </a:pPr>
            <a:r>
              <a:rPr lang="en-US" sz="3300" dirty="0">
                <a:solidFill>
                  <a:srgbClr val="F2F2F3"/>
                </a:solidFill>
                <a:latin typeface="Poppins Light" pitchFamily="34" charset="0"/>
                <a:ea typeface="Poppins Light" pitchFamily="34" charset="-122"/>
                <a:cs typeface="Poppins Light" pitchFamily="34" charset="-120"/>
              </a:rPr>
              <a:t>Tableau de bord OptiGrowht 2 : Segmentation des clients</a:t>
            </a:r>
            <a:endParaRPr lang="en-US" sz="3300" dirty="0"/>
          </a:p>
        </p:txBody>
      </p:sp>
      <p:sp>
        <p:nvSpPr>
          <p:cNvPr id="3" name="Text 1"/>
          <p:cNvSpPr/>
          <p:nvPr/>
        </p:nvSpPr>
        <p:spPr>
          <a:xfrm>
            <a:off x="594360" y="1670447"/>
            <a:ext cx="6513671" cy="339566"/>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Objectif</a:t>
            </a:r>
            <a:endParaRPr lang="en-US" sz="1650" dirty="0"/>
          </a:p>
        </p:txBody>
      </p:sp>
      <p:sp>
        <p:nvSpPr>
          <p:cNvPr id="4" name="Text 2"/>
          <p:cNvSpPr/>
          <p:nvPr/>
        </p:nvSpPr>
        <p:spPr>
          <a:xfrm>
            <a:off x="594360" y="2162770"/>
            <a:ext cx="6513671" cy="679133"/>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Explorer les caractéristiques détaillées des clients pour affiner les stratégies de ciblage.</a:t>
            </a:r>
            <a:endParaRPr lang="en-US" sz="1650" dirty="0"/>
          </a:p>
        </p:txBody>
      </p:sp>
      <p:sp>
        <p:nvSpPr>
          <p:cNvPr id="5" name="Text 3"/>
          <p:cNvSpPr/>
          <p:nvPr/>
        </p:nvSpPr>
        <p:spPr>
          <a:xfrm>
            <a:off x="7529989" y="1670447"/>
            <a:ext cx="6513671" cy="339566"/>
          </a:xfrm>
          <a:prstGeom prst="rect">
            <a:avLst/>
          </a:prstGeom>
          <a:noFill/>
          <a:ln/>
        </p:spPr>
        <p:txBody>
          <a:bodyPr wrap="non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Insight clé</a:t>
            </a:r>
            <a:endParaRPr lang="en-US" sz="1650" dirty="0"/>
          </a:p>
        </p:txBody>
      </p:sp>
      <p:sp>
        <p:nvSpPr>
          <p:cNvPr id="6" name="Text 4"/>
          <p:cNvSpPr/>
          <p:nvPr/>
        </p:nvSpPr>
        <p:spPr>
          <a:xfrm>
            <a:off x="7529989" y="2162770"/>
            <a:ext cx="6513671" cy="679133"/>
          </a:xfrm>
          <a:prstGeom prst="rect">
            <a:avLst/>
          </a:prstGeom>
          <a:noFill/>
          <a:ln/>
        </p:spPr>
        <p:txBody>
          <a:bodyPr wrap="square" lIns="0" tIns="0" rIns="0" bIns="0" rtlCol="0" anchor="t"/>
          <a:lstStyle/>
          <a:p>
            <a:pPr indent="0" marL="0">
              <a:lnSpc>
                <a:spcPts val="2650"/>
              </a:lnSpc>
              <a:buNone/>
            </a:pPr>
            <a:r>
              <a:rPr lang="en-US" sz="1650" dirty="0">
                <a:solidFill>
                  <a:srgbClr val="E5E0DF"/>
                </a:solidFill>
                <a:latin typeface="Roboto Light" pitchFamily="34" charset="0"/>
                <a:ea typeface="Roboto Light" pitchFamily="34" charset="-122"/>
                <a:cs typeface="Roboto Light" pitchFamily="34" charset="-120"/>
              </a:rPr>
              <a:t>Les tranches d'âge 35-54 ans enregistrent les taux de conversion les plus élevés.</a:t>
            </a:r>
            <a:endParaRPr lang="en-US" sz="1650" dirty="0"/>
          </a:p>
        </p:txBody>
      </p:sp>
      <p:pic>
        <p:nvPicPr>
          <p:cNvPr id="7" name="Image 0" descr="preencoded.png">    </p:cNvPr>
          <p:cNvPicPr>
            <a:picLocks noChangeAspect="1"/>
          </p:cNvPicPr>
          <p:nvPr/>
        </p:nvPicPr>
        <p:blipFill>
          <a:blip r:embed="rId1"/>
          <a:stretch>
            <a:fillRect/>
          </a:stretch>
        </p:blipFill>
        <p:spPr>
          <a:xfrm>
            <a:off x="594360" y="3185636"/>
            <a:ext cx="7557730" cy="43116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85549" y="627221"/>
            <a:ext cx="13459301" cy="1045845"/>
          </a:xfrm>
          <a:prstGeom prst="rect">
            <a:avLst/>
          </a:prstGeom>
          <a:noFill/>
          <a:ln/>
        </p:spPr>
        <p:txBody>
          <a:bodyPr wrap="square" lIns="0" tIns="0" rIns="0" bIns="0" rtlCol="0" anchor="t"/>
          <a:lstStyle/>
          <a:p>
            <a:pPr indent="0" marL="0">
              <a:lnSpc>
                <a:spcPts val="4100"/>
              </a:lnSpc>
              <a:buNone/>
            </a:pPr>
            <a:r>
              <a:rPr lang="en-US" sz="3250" dirty="0">
                <a:solidFill>
                  <a:srgbClr val="F2F2F3"/>
                </a:solidFill>
                <a:latin typeface="Poppins Light" pitchFamily="34" charset="0"/>
                <a:ea typeface="Poppins Light" pitchFamily="34" charset="-122"/>
                <a:cs typeface="Poppins Light" pitchFamily="34" charset="-120"/>
              </a:rPr>
              <a:t>Tableau de bord OptiGrowht 3 : Analyse approfondie des conversions</a:t>
            </a:r>
            <a:endParaRPr lang="en-US" sz="3250" dirty="0"/>
          </a:p>
        </p:txBody>
      </p:sp>
      <p:sp>
        <p:nvSpPr>
          <p:cNvPr id="3" name="Text 1"/>
          <p:cNvSpPr/>
          <p:nvPr/>
        </p:nvSpPr>
        <p:spPr>
          <a:xfrm>
            <a:off x="585549" y="2074545"/>
            <a:ext cx="6525578" cy="334685"/>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Objectif</a:t>
            </a:r>
            <a:endParaRPr lang="en-US" sz="1600" dirty="0"/>
          </a:p>
        </p:txBody>
      </p:sp>
      <p:sp>
        <p:nvSpPr>
          <p:cNvPr id="4" name="Text 2"/>
          <p:cNvSpPr/>
          <p:nvPr/>
        </p:nvSpPr>
        <p:spPr>
          <a:xfrm>
            <a:off x="585549" y="2559725"/>
            <a:ext cx="6525578" cy="669369"/>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Comprendre les facteurs précis qui influencent les taux de conversion, le ROI et les comportements clients.</a:t>
            </a:r>
            <a:endParaRPr lang="en-US" sz="1600" dirty="0"/>
          </a:p>
        </p:txBody>
      </p:sp>
      <p:sp>
        <p:nvSpPr>
          <p:cNvPr id="5" name="Text 3"/>
          <p:cNvSpPr/>
          <p:nvPr/>
        </p:nvSpPr>
        <p:spPr>
          <a:xfrm>
            <a:off x="7526893" y="2074545"/>
            <a:ext cx="6525578" cy="334685"/>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Insight clé</a:t>
            </a:r>
            <a:endParaRPr lang="en-US" sz="1600" dirty="0"/>
          </a:p>
        </p:txBody>
      </p:sp>
      <p:sp>
        <p:nvSpPr>
          <p:cNvPr id="6" name="Text 4"/>
          <p:cNvSpPr/>
          <p:nvPr/>
        </p:nvSpPr>
        <p:spPr>
          <a:xfrm>
            <a:off x="7526893" y="2559725"/>
            <a:ext cx="6525578" cy="1004054"/>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Les facteurs comportementaux (temps passé sur le site, total de pages visités, clics sur email) et les campagnes ciblées jouent un rôle crucial dans l’augmentation des conversions et du ROI.</a:t>
            </a:r>
            <a:endParaRPr lang="en-US" sz="1600" dirty="0"/>
          </a:p>
        </p:txBody>
      </p:sp>
      <p:pic>
        <p:nvPicPr>
          <p:cNvPr id="7" name="Image 0" descr="preencoded.png">    </p:cNvPr>
          <p:cNvPicPr>
            <a:picLocks noChangeAspect="1"/>
          </p:cNvPicPr>
          <p:nvPr/>
        </p:nvPicPr>
        <p:blipFill>
          <a:blip r:embed="rId1"/>
          <a:stretch>
            <a:fillRect/>
          </a:stretch>
        </p:blipFill>
        <p:spPr>
          <a:xfrm>
            <a:off x="585549" y="3902512"/>
            <a:ext cx="6535222" cy="36997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51999" y="784265"/>
            <a:ext cx="6301145" cy="343853"/>
          </a:xfrm>
          <a:prstGeom prst="rect">
            <a:avLst/>
          </a:prstGeom>
          <a:noFill/>
          <a:ln/>
        </p:spPr>
        <p:txBody>
          <a:bodyPr wrap="none" lIns="0" tIns="0" rIns="0" bIns="0" rtlCol="0" anchor="t"/>
          <a:lstStyle/>
          <a:p>
            <a:pPr indent="0" marL="0">
              <a:lnSpc>
                <a:spcPts val="2700"/>
              </a:lnSpc>
              <a:buNone/>
            </a:pPr>
            <a:r>
              <a:rPr lang="en-US" sz="1650" b="1" dirty="0">
                <a:solidFill>
                  <a:srgbClr val="E5E0DF"/>
                </a:solidFill>
                <a:latin typeface="Roboto Light" pitchFamily="34" charset="0"/>
                <a:ea typeface="Roboto Light" pitchFamily="34" charset="-122"/>
                <a:cs typeface="Roboto Light" pitchFamily="34" charset="-120"/>
              </a:rPr>
              <a:t>Synthèse des résultats Power Bi</a:t>
            </a:r>
            <a:endParaRPr lang="en-US" sz="1650" dirty="0"/>
          </a:p>
        </p:txBody>
      </p:sp>
      <p:sp>
        <p:nvSpPr>
          <p:cNvPr id="3" name="Text 1"/>
          <p:cNvSpPr/>
          <p:nvPr/>
        </p:nvSpPr>
        <p:spPr>
          <a:xfrm>
            <a:off x="751999" y="1321475"/>
            <a:ext cx="6301145" cy="1031558"/>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Ces trois tableaux de bord offrent une analyse approfondie des performances marketing d’OptiGrowth. Les insights clés montrent que :</a:t>
            </a:r>
            <a:endParaRPr lang="en-US" sz="1650" dirty="0"/>
          </a:p>
        </p:txBody>
      </p:sp>
      <p:sp>
        <p:nvSpPr>
          <p:cNvPr id="4" name="Text 2"/>
          <p:cNvSpPr/>
          <p:nvPr/>
        </p:nvSpPr>
        <p:spPr>
          <a:xfrm>
            <a:off x="751999" y="2546390"/>
            <a:ext cx="6301145" cy="687705"/>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 Le canal </a:t>
            </a:r>
            <a:pPr indent="0" marL="0">
              <a:lnSpc>
                <a:spcPts val="2700"/>
              </a:lnSpc>
              <a:buNone/>
            </a:pPr>
            <a:r>
              <a:rPr lang="en-US" sz="1650" i="1" dirty="0">
                <a:solidFill>
                  <a:srgbClr val="E5E0DF"/>
                </a:solidFill>
                <a:latin typeface="Roboto Light" pitchFamily="34" charset="0"/>
                <a:ea typeface="Roboto Light" pitchFamily="34" charset="-122"/>
                <a:cs typeface="Roboto Light" pitchFamily="34" charset="-120"/>
              </a:rPr>
              <a:t>Referral</a:t>
            </a:r>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 et les campagnes de </a:t>
            </a:r>
            <a:pPr indent="0" marL="0">
              <a:lnSpc>
                <a:spcPts val="2700"/>
              </a:lnSpc>
              <a:buNone/>
            </a:pPr>
            <a:r>
              <a:rPr lang="en-US" sz="1650" i="1" dirty="0">
                <a:solidFill>
                  <a:srgbClr val="E5E0DF"/>
                </a:solidFill>
                <a:latin typeface="Roboto Light" pitchFamily="34" charset="0"/>
                <a:ea typeface="Roboto Light" pitchFamily="34" charset="-122"/>
                <a:cs typeface="Roboto Light" pitchFamily="34" charset="-120"/>
              </a:rPr>
              <a:t>Conversion</a:t>
            </a:r>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 sont les plus performants.</a:t>
            </a:r>
            <a:endParaRPr lang="en-US" sz="1650" dirty="0"/>
          </a:p>
        </p:txBody>
      </p:sp>
      <p:sp>
        <p:nvSpPr>
          <p:cNvPr id="5" name="Text 3"/>
          <p:cNvSpPr/>
          <p:nvPr/>
        </p:nvSpPr>
        <p:spPr>
          <a:xfrm>
            <a:off x="751999" y="3427452"/>
            <a:ext cx="6301145" cy="1031558"/>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 Une segmentation client basée sur des comportements engageants est plus efficace que des critères uniquement démographiques.</a:t>
            </a:r>
            <a:endParaRPr lang="en-US" sz="1650" dirty="0"/>
          </a:p>
        </p:txBody>
      </p:sp>
      <p:sp>
        <p:nvSpPr>
          <p:cNvPr id="6" name="Text 4"/>
          <p:cNvSpPr/>
          <p:nvPr/>
        </p:nvSpPr>
        <p:spPr>
          <a:xfrm>
            <a:off x="751999" y="4652367"/>
            <a:ext cx="6301145" cy="1031558"/>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 Les efforts doivent se concentrer sur l’optimisation des emails marketing, l’amélioration de l’expérience utilisateur sur le site, et l’allocation stratégique des budgets publicitaires.</a:t>
            </a:r>
            <a:endParaRPr lang="en-US" sz="1650" dirty="0"/>
          </a:p>
        </p:txBody>
      </p:sp>
      <p:sp>
        <p:nvSpPr>
          <p:cNvPr id="7" name="Text 5"/>
          <p:cNvSpPr/>
          <p:nvPr/>
        </p:nvSpPr>
        <p:spPr>
          <a:xfrm>
            <a:off x="751999" y="5877282"/>
            <a:ext cx="6301145" cy="1031558"/>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 En conclusion, ces observations permettront à OptiGrowth de maximiser ses performances marketing en adoptant une stratégie ciblée, basée sur des données fiables.</a:t>
            </a:r>
            <a:endParaRPr lang="en-US" sz="1650" dirty="0"/>
          </a:p>
        </p:txBody>
      </p:sp>
      <p:sp>
        <p:nvSpPr>
          <p:cNvPr id="8" name="Text 6"/>
          <p:cNvSpPr/>
          <p:nvPr/>
        </p:nvSpPr>
        <p:spPr>
          <a:xfrm>
            <a:off x="751999" y="7102197"/>
            <a:ext cx="6301145" cy="343853"/>
          </a:xfrm>
          <a:prstGeom prst="rect">
            <a:avLst/>
          </a:prstGeom>
          <a:noFill/>
          <a:ln/>
        </p:spPr>
        <p:txBody>
          <a:bodyPr wrap="none" lIns="0" tIns="0" rIns="0" bIns="0" rtlCol="0" anchor="t"/>
          <a:lstStyle/>
          <a:p>
            <a:pPr indent="0" marL="0">
              <a:lnSpc>
                <a:spcPts val="2700"/>
              </a:lnSpc>
              <a:buNone/>
            </a:pPr>
            <a:endParaRPr lang="en-US" sz="1650" dirty="0"/>
          </a:p>
        </p:txBody>
      </p:sp>
      <p:pic>
        <p:nvPicPr>
          <p:cNvPr id="9" name="Image 0" descr="preencoded.png">    </p:cNvPr>
          <p:cNvPicPr>
            <a:picLocks noChangeAspect="1"/>
          </p:cNvPicPr>
          <p:nvPr/>
        </p:nvPicPr>
        <p:blipFill>
          <a:blip r:embed="rId1"/>
          <a:stretch>
            <a:fillRect/>
          </a:stretch>
        </p:blipFill>
        <p:spPr>
          <a:xfrm>
            <a:off x="7584877" y="2468999"/>
            <a:ext cx="6301145" cy="329231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3065" y="562332"/>
            <a:ext cx="7717869" cy="1909882"/>
          </a:xfrm>
          <a:prstGeom prst="rect">
            <a:avLst/>
          </a:prstGeom>
          <a:noFill/>
          <a:ln/>
        </p:spPr>
        <p:txBody>
          <a:bodyPr wrap="square" lIns="0" tIns="0" rIns="0" bIns="0" rtlCol="0" anchor="t"/>
          <a:lstStyle/>
          <a:p>
            <a:pPr indent="0" marL="0">
              <a:lnSpc>
                <a:spcPts val="5000"/>
              </a:lnSpc>
              <a:buNone/>
            </a:pPr>
            <a:r>
              <a:rPr lang="en-US" sz="4000" dirty="0">
                <a:solidFill>
                  <a:srgbClr val="F2F2F3"/>
                </a:solidFill>
                <a:latin typeface="Poppins Light" pitchFamily="34" charset="0"/>
                <a:ea typeface="Poppins Light" pitchFamily="34" charset="-122"/>
                <a:cs typeface="Poppins Light" pitchFamily="34" charset="-120"/>
              </a:rPr>
              <a:t>Modélisation prédictive avec Python</a:t>
            </a:r>
            <a:pPr indent="0" marL="0">
              <a:lnSpc>
                <a:spcPts val="5000"/>
              </a:lnSpc>
              <a:buNone/>
            </a:pPr>
            <a:r>
              <a:rPr lang="en-US" sz="4000" dirty="0">
                <a:solidFill>
                  <a:srgbClr val="F2F2F3"/>
                </a:solidFill>
                <a:latin typeface="Poppins Light" pitchFamily="34" charset="0"/>
                <a:ea typeface="Poppins Light" pitchFamily="34" charset="-122"/>
                <a:cs typeface="Poppins Light" pitchFamily="34" charset="-120"/>
              </a:rPr>
              <a:t>
</a:t>
            </a:r>
            <a:endParaRPr lang="en-US" sz="4000" dirty="0"/>
          </a:p>
        </p:txBody>
      </p:sp>
      <p:pic>
        <p:nvPicPr>
          <p:cNvPr id="4" name="Image 1" descr="preencoded.png">    </p:cNvPr>
          <p:cNvPicPr>
            <a:picLocks noChangeAspect="1"/>
          </p:cNvPicPr>
          <p:nvPr/>
        </p:nvPicPr>
        <p:blipFill>
          <a:blip r:embed="rId2"/>
          <a:stretch>
            <a:fillRect/>
          </a:stretch>
        </p:blipFill>
        <p:spPr>
          <a:xfrm>
            <a:off x="713065" y="2777728"/>
            <a:ext cx="1018699" cy="1629847"/>
          </a:xfrm>
          <a:prstGeom prst="rect">
            <a:avLst/>
          </a:prstGeom>
        </p:spPr>
      </p:pic>
      <p:sp>
        <p:nvSpPr>
          <p:cNvPr id="5" name="Text 1"/>
          <p:cNvSpPr/>
          <p:nvPr/>
        </p:nvSpPr>
        <p:spPr>
          <a:xfrm>
            <a:off x="2037278" y="2981444"/>
            <a:ext cx="4130516" cy="318254"/>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Importance des caractéristiques</a:t>
            </a:r>
            <a:endParaRPr lang="en-US" sz="2000" dirty="0"/>
          </a:p>
        </p:txBody>
      </p:sp>
      <p:sp>
        <p:nvSpPr>
          <p:cNvPr id="6" name="Text 2"/>
          <p:cNvSpPr/>
          <p:nvPr/>
        </p:nvSpPr>
        <p:spPr>
          <a:xfrm>
            <a:off x="2037278" y="3421856"/>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Identifier les variables les plus influentes dans le processus de conversion des clients à partir des données historiques.</a:t>
            </a:r>
            <a:endParaRPr lang="en-US" sz="1600" dirty="0"/>
          </a:p>
        </p:txBody>
      </p:sp>
      <p:pic>
        <p:nvPicPr>
          <p:cNvPr id="7" name="Image 2" descr="preencoded.png">    </p:cNvPr>
          <p:cNvPicPr>
            <a:picLocks noChangeAspect="1"/>
          </p:cNvPicPr>
          <p:nvPr/>
        </p:nvPicPr>
        <p:blipFill>
          <a:blip r:embed="rId3"/>
          <a:stretch>
            <a:fillRect/>
          </a:stretch>
        </p:blipFill>
        <p:spPr>
          <a:xfrm>
            <a:off x="713065" y="4407575"/>
            <a:ext cx="1018699" cy="1629847"/>
          </a:xfrm>
          <a:prstGeom prst="rect">
            <a:avLst/>
          </a:prstGeom>
        </p:spPr>
      </p:pic>
      <p:sp>
        <p:nvSpPr>
          <p:cNvPr id="8" name="Text 3"/>
          <p:cNvSpPr/>
          <p:nvPr/>
        </p:nvSpPr>
        <p:spPr>
          <a:xfrm>
            <a:off x="2037278" y="4611291"/>
            <a:ext cx="3884533" cy="318254"/>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Scores de précision et F1-score</a:t>
            </a:r>
            <a:endParaRPr lang="en-US" sz="2000" dirty="0"/>
          </a:p>
        </p:txBody>
      </p:sp>
      <p:sp>
        <p:nvSpPr>
          <p:cNvPr id="9" name="Text 4"/>
          <p:cNvSpPr/>
          <p:nvPr/>
        </p:nvSpPr>
        <p:spPr>
          <a:xfrm>
            <a:off x="2037278" y="5051703"/>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Évaluer la performance du modèle de régression logistique développé pour prédire les conversions client.</a:t>
            </a:r>
            <a:endParaRPr lang="en-US" sz="1600" dirty="0"/>
          </a:p>
        </p:txBody>
      </p:sp>
      <p:pic>
        <p:nvPicPr>
          <p:cNvPr id="10" name="Image 3" descr="preencoded.png">    </p:cNvPr>
          <p:cNvPicPr>
            <a:picLocks noChangeAspect="1"/>
          </p:cNvPicPr>
          <p:nvPr/>
        </p:nvPicPr>
        <p:blipFill>
          <a:blip r:embed="rId4"/>
          <a:stretch>
            <a:fillRect/>
          </a:stretch>
        </p:blipFill>
        <p:spPr>
          <a:xfrm>
            <a:off x="713065" y="6037421"/>
            <a:ext cx="1018699" cy="1629847"/>
          </a:xfrm>
          <a:prstGeom prst="rect">
            <a:avLst/>
          </a:prstGeom>
        </p:spPr>
      </p:pic>
      <p:sp>
        <p:nvSpPr>
          <p:cNvPr id="11" name="Text 5"/>
          <p:cNvSpPr/>
          <p:nvPr/>
        </p:nvSpPr>
        <p:spPr>
          <a:xfrm>
            <a:off x="2037278" y="6241137"/>
            <a:ext cx="3754279" cy="318254"/>
          </a:xfrm>
          <a:prstGeom prst="rect">
            <a:avLst/>
          </a:prstGeom>
          <a:noFill/>
          <a:ln/>
        </p:spPr>
        <p:txBody>
          <a:bodyPr wrap="none" lIns="0" tIns="0" rIns="0" bIns="0" rtlCol="0" anchor="t"/>
          <a:lstStyle/>
          <a:p>
            <a:pPr algn="l" indent="0" marL="0">
              <a:lnSpc>
                <a:spcPts val="2500"/>
              </a:lnSpc>
              <a:buNone/>
            </a:pPr>
            <a:r>
              <a:rPr lang="en-US" sz="2000" dirty="0">
                <a:solidFill>
                  <a:srgbClr val="E5E0DF"/>
                </a:solidFill>
                <a:latin typeface="Poppins Light" pitchFamily="34" charset="0"/>
                <a:ea typeface="Poppins Light" pitchFamily="34" charset="-122"/>
                <a:cs typeface="Poppins Light" pitchFamily="34" charset="-120"/>
              </a:rPr>
              <a:t>Synthèse des résultats Python</a:t>
            </a:r>
            <a:endParaRPr lang="en-US" sz="2000" dirty="0"/>
          </a:p>
        </p:txBody>
      </p:sp>
      <p:sp>
        <p:nvSpPr>
          <p:cNvPr id="12" name="Text 6"/>
          <p:cNvSpPr/>
          <p:nvPr/>
        </p:nvSpPr>
        <p:spPr>
          <a:xfrm>
            <a:off x="2037278" y="6681549"/>
            <a:ext cx="6393656" cy="651748"/>
          </a:xfrm>
          <a:prstGeom prst="rect">
            <a:avLst/>
          </a:prstGeom>
          <a:noFill/>
          <a:ln/>
        </p:spPr>
        <p:txBody>
          <a:bodyPr wrap="square" lIns="0" tIns="0" rIns="0" bIns="0" rtlCol="0" anchor="t"/>
          <a:lstStyle/>
          <a:p>
            <a:pPr algn="l" indent="0" marL="0">
              <a:lnSpc>
                <a:spcPts val="2550"/>
              </a:lnSpc>
              <a:buNone/>
            </a:pPr>
            <a:r>
              <a:rPr lang="en-US" sz="1600" dirty="0">
                <a:solidFill>
                  <a:srgbClr val="E5E0DF"/>
                </a:solidFill>
                <a:latin typeface="Roboto Light" pitchFamily="34" charset="0"/>
                <a:ea typeface="Roboto Light" pitchFamily="34" charset="-122"/>
                <a:cs typeface="Roboto Light" pitchFamily="34" charset="-120"/>
              </a:rPr>
              <a:t>Faire des recommandations stratégiques concrètes à partir des analyses Python.</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601385" y="472559"/>
            <a:ext cx="13396913" cy="536972"/>
          </a:xfrm>
          <a:prstGeom prst="rect">
            <a:avLst/>
          </a:prstGeom>
          <a:noFill/>
          <a:ln/>
        </p:spPr>
        <p:txBody>
          <a:bodyPr wrap="none" lIns="0" tIns="0" rIns="0" bIns="0" rtlCol="0" anchor="t"/>
          <a:lstStyle/>
          <a:p>
            <a:pPr indent="0" marL="0">
              <a:lnSpc>
                <a:spcPts val="4200"/>
              </a:lnSpc>
              <a:buNone/>
            </a:pPr>
            <a:r>
              <a:rPr lang="en-US" sz="3350" dirty="0">
                <a:solidFill>
                  <a:srgbClr val="F2F2F3"/>
                </a:solidFill>
                <a:latin typeface="Poppins Light" pitchFamily="34" charset="0"/>
                <a:ea typeface="Poppins Light" pitchFamily="34" charset="-122"/>
                <a:cs typeface="Poppins Light" pitchFamily="34" charset="-120"/>
              </a:rPr>
              <a:t>Classement des variables clés contribuant au modèle prédictif</a:t>
            </a:r>
            <a:endParaRPr lang="en-US" sz="3350" dirty="0"/>
          </a:p>
        </p:txBody>
      </p:sp>
      <p:sp>
        <p:nvSpPr>
          <p:cNvPr id="3" name="Text 1"/>
          <p:cNvSpPr/>
          <p:nvPr/>
        </p:nvSpPr>
        <p:spPr>
          <a:xfrm>
            <a:off x="601385" y="1353145"/>
            <a:ext cx="13427631" cy="343614"/>
          </a:xfrm>
          <a:prstGeom prst="rect">
            <a:avLst/>
          </a:prstGeom>
          <a:noFill/>
          <a:ln/>
        </p:spPr>
        <p:txBody>
          <a:bodyPr wrap="non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Insight clé</a:t>
            </a:r>
            <a:endParaRPr lang="en-US" sz="1650" dirty="0"/>
          </a:p>
        </p:txBody>
      </p:sp>
      <p:sp>
        <p:nvSpPr>
          <p:cNvPr id="4" name="Text 2"/>
          <p:cNvSpPr/>
          <p:nvPr/>
        </p:nvSpPr>
        <p:spPr>
          <a:xfrm>
            <a:off x="601385" y="1889998"/>
            <a:ext cx="13427631" cy="34361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E5E0DF"/>
                </a:solidFill>
                <a:latin typeface="Roboto Light" pitchFamily="34" charset="0"/>
                <a:ea typeface="Roboto Light" pitchFamily="34" charset="-122"/>
                <a:cs typeface="Roboto Light" pitchFamily="34" charset="-120"/>
              </a:rPr>
              <a:t>ClicsEmail</a:t>
            </a:r>
            <a:pPr algn="l" indent="0" marL="0">
              <a:lnSpc>
                <a:spcPts val="2150"/>
              </a:lnSpc>
              <a:buNone/>
            </a:pPr>
            <a:r>
              <a:rPr lang="en-US" sz="1350" dirty="0">
                <a:solidFill>
                  <a:srgbClr val="E5E0DF"/>
                </a:solidFill>
                <a:latin typeface="Roboto Light" pitchFamily="34" charset="0"/>
                <a:ea typeface="Roboto Light" pitchFamily="34" charset="-122"/>
                <a:cs typeface="Roboto Light" pitchFamily="34" charset="-120"/>
              </a:rPr>
              <a:t> : La caractéristique la plus déterminante, montrant que les emails marketing sont un levier essentiel pour engager les prospects.</a:t>
            </a:r>
            <a:endParaRPr lang="en-US" sz="1350" dirty="0"/>
          </a:p>
        </p:txBody>
      </p:sp>
      <p:sp>
        <p:nvSpPr>
          <p:cNvPr id="5" name="Text 3"/>
          <p:cNvSpPr/>
          <p:nvPr/>
        </p:nvSpPr>
        <p:spPr>
          <a:xfrm>
            <a:off x="601385" y="2293739"/>
            <a:ext cx="13427631" cy="34361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E5E0DF"/>
                </a:solidFill>
                <a:latin typeface="Roboto Light" pitchFamily="34" charset="0"/>
                <a:ea typeface="Roboto Light" pitchFamily="34" charset="-122"/>
                <a:cs typeface="Roboto Light" pitchFamily="34" charset="-120"/>
              </a:rPr>
              <a:t>TempsSurSite</a:t>
            </a:r>
            <a:pPr algn="l" indent="0" marL="0">
              <a:lnSpc>
                <a:spcPts val="2150"/>
              </a:lnSpc>
              <a:buNone/>
            </a:pPr>
            <a:r>
              <a:rPr lang="en-US" sz="1350" dirty="0">
                <a:solidFill>
                  <a:srgbClr val="E5E0DF"/>
                </a:solidFill>
                <a:latin typeface="Roboto Light" pitchFamily="34" charset="0"/>
                <a:ea typeface="Roboto Light" pitchFamily="34" charset="-122"/>
                <a:cs typeface="Roboto Light" pitchFamily="34" charset="-120"/>
              </a:rPr>
              <a:t> : L’expérience utilisateur est cruciale. Plus les clients passent du temps sur le site, plus ils se convertissent.</a:t>
            </a:r>
            <a:endParaRPr lang="en-US" sz="1350" dirty="0"/>
          </a:p>
        </p:txBody>
      </p:sp>
      <p:sp>
        <p:nvSpPr>
          <p:cNvPr id="6" name="Text 4"/>
          <p:cNvSpPr/>
          <p:nvPr/>
        </p:nvSpPr>
        <p:spPr>
          <a:xfrm>
            <a:off x="601385" y="2697480"/>
            <a:ext cx="13427631" cy="343614"/>
          </a:xfrm>
          <a:prstGeom prst="rect">
            <a:avLst/>
          </a:prstGeom>
          <a:noFill/>
          <a:ln/>
        </p:spPr>
        <p:txBody>
          <a:bodyPr wrap="none" lIns="0" tIns="0" rIns="0" bIns="0" rtlCol="0" anchor="t"/>
          <a:lstStyle/>
          <a:p>
            <a:pPr algn="l" marL="342900" indent="-342900">
              <a:lnSpc>
                <a:spcPts val="2150"/>
              </a:lnSpc>
              <a:buSzPct val="100000"/>
              <a:buChar char="•"/>
            </a:pPr>
            <a:r>
              <a:rPr lang="en-US" sz="1350" b="1" dirty="0">
                <a:solidFill>
                  <a:srgbClr val="E5E0DF"/>
                </a:solidFill>
                <a:latin typeface="Roboto Light" pitchFamily="34" charset="0"/>
                <a:ea typeface="Roboto Light" pitchFamily="34" charset="-122"/>
                <a:cs typeface="Roboto Light" pitchFamily="34" charset="-120"/>
              </a:rPr>
              <a:t>DépensesPublicitaires</a:t>
            </a:r>
            <a:pPr algn="l" indent="0" marL="0">
              <a:lnSpc>
                <a:spcPts val="2150"/>
              </a:lnSpc>
              <a:buNone/>
            </a:pPr>
            <a:r>
              <a:rPr lang="en-US" sz="1350" dirty="0">
                <a:solidFill>
                  <a:srgbClr val="E5E0DF"/>
                </a:solidFill>
                <a:latin typeface="Roboto Light" pitchFamily="34" charset="0"/>
                <a:ea typeface="Roboto Light" pitchFamily="34" charset="-122"/>
                <a:cs typeface="Roboto Light" pitchFamily="34" charset="-120"/>
              </a:rPr>
              <a:t> : Une allocation efficace des ressources publicitaires favorise les conversions.</a:t>
            </a:r>
            <a:endParaRPr lang="en-US" sz="1350" dirty="0"/>
          </a:p>
        </p:txBody>
      </p:sp>
      <p:sp>
        <p:nvSpPr>
          <p:cNvPr id="7" name="Text 5"/>
          <p:cNvSpPr/>
          <p:nvPr/>
        </p:nvSpPr>
        <p:spPr>
          <a:xfrm>
            <a:off x="601385" y="3234333"/>
            <a:ext cx="13427631" cy="687229"/>
          </a:xfrm>
          <a:prstGeom prst="rect">
            <a:avLst/>
          </a:prstGeom>
          <a:noFill/>
          <a:ln/>
        </p:spPr>
        <p:txBody>
          <a:bodyPr wrap="square" lIns="0" tIns="0" rIns="0" bIns="0" rtlCol="0" anchor="t"/>
          <a:lstStyle/>
          <a:p>
            <a:pPr indent="0" marL="0">
              <a:lnSpc>
                <a:spcPts val="2700"/>
              </a:lnSpc>
              <a:buNone/>
            </a:pPr>
            <a:r>
              <a:rPr lang="en-US" sz="1650" dirty="0">
                <a:solidFill>
                  <a:srgbClr val="E5E0DF"/>
                </a:solidFill>
                <a:latin typeface="Roboto Light" pitchFamily="34" charset="0"/>
                <a:ea typeface="Roboto Light" pitchFamily="34" charset="-122"/>
                <a:cs typeface="Roboto Light" pitchFamily="34" charset="-120"/>
              </a:rPr>
              <a:t>Ces caractéristiques montrent que l'engagement client (via les clics, le temps passé sur le site et les interactions) est crucial pour maximiser les conversions. Les efforts doivent se concentrer sur ces facteurs pour optimiser les performances.</a:t>
            </a:r>
            <a:endParaRPr lang="en-US" sz="1650" dirty="0"/>
          </a:p>
        </p:txBody>
      </p:sp>
      <p:pic>
        <p:nvPicPr>
          <p:cNvPr id="8" name="Image 0" descr="preencoded.png">    </p:cNvPr>
          <p:cNvPicPr>
            <a:picLocks noChangeAspect="1"/>
          </p:cNvPicPr>
          <p:nvPr/>
        </p:nvPicPr>
        <p:blipFill>
          <a:blip r:embed="rId1"/>
          <a:stretch>
            <a:fillRect/>
          </a:stretch>
        </p:blipFill>
        <p:spPr>
          <a:xfrm>
            <a:off x="601385" y="4114800"/>
            <a:ext cx="7561183" cy="36430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30555" y="525780"/>
            <a:ext cx="11292126" cy="562927"/>
          </a:xfrm>
          <a:prstGeom prst="rect">
            <a:avLst/>
          </a:prstGeom>
          <a:noFill/>
          <a:ln/>
        </p:spPr>
        <p:txBody>
          <a:bodyPr wrap="none" lIns="0" tIns="0" rIns="0" bIns="0" rtlCol="0" anchor="t"/>
          <a:lstStyle/>
          <a:p>
            <a:pPr indent="0" marL="0">
              <a:lnSpc>
                <a:spcPts val="4400"/>
              </a:lnSpc>
              <a:buNone/>
            </a:pPr>
            <a:r>
              <a:rPr lang="en-US" sz="3500" dirty="0">
                <a:solidFill>
                  <a:srgbClr val="F2F2F3"/>
                </a:solidFill>
                <a:latin typeface="Poppins Light" pitchFamily="34" charset="0"/>
                <a:ea typeface="Poppins Light" pitchFamily="34" charset="-122"/>
                <a:cs typeface="Poppins Light" pitchFamily="34" charset="-120"/>
              </a:rPr>
              <a:t>Représentation des scores de précision et F1-score</a:t>
            </a:r>
            <a:endParaRPr lang="en-US" sz="3500" dirty="0"/>
          </a:p>
        </p:txBody>
      </p:sp>
      <p:sp>
        <p:nvSpPr>
          <p:cNvPr id="3" name="Text 1"/>
          <p:cNvSpPr/>
          <p:nvPr/>
        </p:nvSpPr>
        <p:spPr>
          <a:xfrm>
            <a:off x="630555" y="1448991"/>
            <a:ext cx="13369290" cy="360164"/>
          </a:xfrm>
          <a:prstGeom prst="rect">
            <a:avLst/>
          </a:prstGeom>
          <a:noFill/>
          <a:ln/>
        </p:spPr>
        <p:txBody>
          <a:bodyPr wrap="none" lIns="0" tIns="0" rIns="0" bIns="0" rtlCol="0" anchor="t"/>
          <a:lstStyle/>
          <a:p>
            <a:pPr indent="0" marL="0">
              <a:lnSpc>
                <a:spcPts val="2800"/>
              </a:lnSpc>
              <a:buNone/>
            </a:pPr>
            <a:r>
              <a:rPr lang="en-US" sz="1750" dirty="0">
                <a:solidFill>
                  <a:srgbClr val="E5E0DF"/>
                </a:solidFill>
                <a:latin typeface="Roboto Light" pitchFamily="34" charset="0"/>
                <a:ea typeface="Roboto Light" pitchFamily="34" charset="-122"/>
                <a:cs typeface="Roboto Light" pitchFamily="34" charset="-120"/>
              </a:rPr>
              <a:t>Insight clé</a:t>
            </a:r>
            <a:endParaRPr lang="en-US" sz="1750" dirty="0"/>
          </a:p>
        </p:txBody>
      </p:sp>
      <p:sp>
        <p:nvSpPr>
          <p:cNvPr id="4" name="Text 2"/>
          <p:cNvSpPr/>
          <p:nvPr/>
        </p:nvSpPr>
        <p:spPr>
          <a:xfrm>
            <a:off x="630555" y="2011799"/>
            <a:ext cx="13369290" cy="36016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5E0DF"/>
                </a:solidFill>
                <a:latin typeface="Roboto Light" pitchFamily="34" charset="0"/>
                <a:ea typeface="Roboto Light" pitchFamily="34" charset="-122"/>
                <a:cs typeface="Roboto Light" pitchFamily="34" charset="-120"/>
              </a:rPr>
              <a:t>Précision globale : 91 %</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 Le modèle classe correctement une grande majorité des cas.</a:t>
            </a:r>
            <a:endParaRPr lang="en-US" sz="1400" dirty="0"/>
          </a:p>
        </p:txBody>
      </p:sp>
      <p:sp>
        <p:nvSpPr>
          <p:cNvPr id="5" name="Text 3"/>
          <p:cNvSpPr/>
          <p:nvPr/>
        </p:nvSpPr>
        <p:spPr>
          <a:xfrm>
            <a:off x="630555" y="2434947"/>
            <a:ext cx="13369290" cy="36016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5E0DF"/>
                </a:solidFill>
                <a:latin typeface="Roboto Light" pitchFamily="34" charset="0"/>
                <a:ea typeface="Roboto Light" pitchFamily="34" charset="-122"/>
                <a:cs typeface="Roboto Light" pitchFamily="34" charset="-120"/>
              </a:rPr>
              <a:t>Rappel pour les conversions positives : 99 %</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 Le modèle détecte efficacement les prospects convertis.</a:t>
            </a:r>
            <a:endParaRPr lang="en-US" sz="1400" dirty="0"/>
          </a:p>
        </p:txBody>
      </p:sp>
      <p:sp>
        <p:nvSpPr>
          <p:cNvPr id="6" name="Text 4"/>
          <p:cNvSpPr/>
          <p:nvPr/>
        </p:nvSpPr>
        <p:spPr>
          <a:xfrm>
            <a:off x="630555" y="2858095"/>
            <a:ext cx="13369290" cy="360164"/>
          </a:xfrm>
          <a:prstGeom prst="rect">
            <a:avLst/>
          </a:prstGeom>
          <a:noFill/>
          <a:ln/>
        </p:spPr>
        <p:txBody>
          <a:bodyPr wrap="none" lIns="0" tIns="0" rIns="0" bIns="0" rtlCol="0" anchor="t"/>
          <a:lstStyle/>
          <a:p>
            <a:pPr algn="l" marL="342900" indent="-342900">
              <a:lnSpc>
                <a:spcPts val="2250"/>
              </a:lnSpc>
              <a:buSzPct val="100000"/>
              <a:buChar char="•"/>
            </a:pPr>
            <a:r>
              <a:rPr lang="en-US" sz="1400" b="1" dirty="0">
                <a:solidFill>
                  <a:srgbClr val="E5E0DF"/>
                </a:solidFill>
                <a:latin typeface="Roboto Light" pitchFamily="34" charset="0"/>
                <a:ea typeface="Roboto Light" pitchFamily="34" charset="-122"/>
                <a:cs typeface="Roboto Light" pitchFamily="34" charset="-120"/>
              </a:rPr>
              <a:t>F1-Score global : 0,95</a:t>
            </a:r>
            <a:pPr algn="l"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 Un équilibre entre précision et rappel, garantissant un modèle robuste. </a:t>
            </a:r>
            <a:endParaRPr lang="en-US" sz="1400" dirty="0"/>
          </a:p>
        </p:txBody>
      </p:sp>
      <p:sp>
        <p:nvSpPr>
          <p:cNvPr id="7" name="Text 5"/>
          <p:cNvSpPr/>
          <p:nvPr/>
        </p:nvSpPr>
        <p:spPr>
          <a:xfrm>
            <a:off x="630555" y="3420904"/>
            <a:ext cx="13369290" cy="720328"/>
          </a:xfrm>
          <a:prstGeom prst="rect">
            <a:avLst/>
          </a:prstGeom>
          <a:noFill/>
          <a:ln/>
        </p:spPr>
        <p:txBody>
          <a:bodyPr wrap="square" lIns="0" tIns="0" rIns="0" bIns="0" rtlCol="0" anchor="t"/>
          <a:lstStyle/>
          <a:p>
            <a:pPr indent="0" marL="0">
              <a:lnSpc>
                <a:spcPts val="2800"/>
              </a:lnSpc>
              <a:buNone/>
            </a:pPr>
            <a:r>
              <a:rPr lang="en-US" sz="1750" dirty="0">
                <a:solidFill>
                  <a:srgbClr val="E5E0DF"/>
                </a:solidFill>
                <a:latin typeface="Roboto Light" pitchFamily="34" charset="0"/>
                <a:ea typeface="Roboto Light" pitchFamily="34" charset="-122"/>
                <a:cs typeface="Roboto Light" pitchFamily="34" charset="-120"/>
              </a:rPr>
              <a:t>Le modèle prédictif est performant et fiable, notamment pour les conversions positives. Les résultats soutiennent l’idée que les stratégies marketing basées sur des données prédictives peuvent être un levier puissant pour maximiser les conversions.</a:t>
            </a:r>
            <a:endParaRPr lang="en-US" sz="1750" dirty="0"/>
          </a:p>
        </p:txBody>
      </p:sp>
      <p:pic>
        <p:nvPicPr>
          <p:cNvPr id="8" name="Image 0" descr="preencoded.png">    </p:cNvPr>
          <p:cNvPicPr>
            <a:picLocks noChangeAspect="1"/>
          </p:cNvPicPr>
          <p:nvPr/>
        </p:nvPicPr>
        <p:blipFill>
          <a:blip r:embed="rId1"/>
          <a:stretch>
            <a:fillRect/>
          </a:stretch>
        </p:blipFill>
        <p:spPr>
          <a:xfrm>
            <a:off x="630555" y="4343876"/>
            <a:ext cx="8107323" cy="2869168"/>
          </a:xfrm>
          <a:prstGeom prst="rect">
            <a:avLst/>
          </a:prstGeom>
        </p:spPr>
      </p:pic>
      <p:sp>
        <p:nvSpPr>
          <p:cNvPr id="9" name="Text 6"/>
          <p:cNvSpPr/>
          <p:nvPr/>
        </p:nvSpPr>
        <p:spPr>
          <a:xfrm>
            <a:off x="630555" y="7415689"/>
            <a:ext cx="13369290" cy="288131"/>
          </a:xfrm>
          <a:prstGeom prst="rect">
            <a:avLst/>
          </a:prstGeom>
          <a:noFill/>
          <a:ln/>
        </p:spPr>
        <p:txBody>
          <a:bodyPr wrap="none" lIns="0" tIns="0" rIns="0" bIns="0" rtlCol="0" anchor="t"/>
          <a:lstStyle/>
          <a:p>
            <a:pPr indent="0" marL="0">
              <a:lnSpc>
                <a:spcPts val="2250"/>
              </a:lnSpc>
              <a:buNone/>
            </a:pP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1064300"/>
            <a:ext cx="6244709" cy="362903"/>
          </a:xfrm>
          <a:prstGeom prst="rect">
            <a:avLst/>
          </a:prstGeom>
          <a:noFill/>
          <a:ln/>
        </p:spPr>
        <p:txBody>
          <a:bodyPr wrap="none" lIns="0" tIns="0" rIns="0" bIns="0" rtlCol="0" anchor="t"/>
          <a:lstStyle/>
          <a:p>
            <a:pPr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Synthèse des résultats Python</a:t>
            </a:r>
            <a:endParaRPr lang="en-US" sz="1750" dirty="0"/>
          </a:p>
        </p:txBody>
      </p:sp>
      <p:sp>
        <p:nvSpPr>
          <p:cNvPr id="3" name="Text 1"/>
          <p:cNvSpPr/>
          <p:nvPr/>
        </p:nvSpPr>
        <p:spPr>
          <a:xfrm>
            <a:off x="793790" y="1631275"/>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Les analyses Python mettent en lumière des points critiques pour les campagnes marketing :</a:t>
            </a:r>
            <a:endParaRPr lang="en-US" sz="1750" dirty="0"/>
          </a:p>
        </p:txBody>
      </p:sp>
      <p:sp>
        <p:nvSpPr>
          <p:cNvPr id="4" name="Text 2"/>
          <p:cNvSpPr/>
          <p:nvPr/>
        </p:nvSpPr>
        <p:spPr>
          <a:xfrm>
            <a:off x="793790" y="2561153"/>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t>
            </a:r>
            <a:pPr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Optimisation des emails marketing :</a:t>
            </a:r>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Ciblage et contenu des emails doivent être une priorité stratégique.</a:t>
            </a:r>
            <a:endParaRPr lang="en-US" sz="1750" dirty="0"/>
          </a:p>
        </p:txBody>
      </p:sp>
      <p:sp>
        <p:nvSpPr>
          <p:cNvPr id="5" name="Text 3"/>
          <p:cNvSpPr/>
          <p:nvPr/>
        </p:nvSpPr>
        <p:spPr>
          <a:xfrm>
            <a:off x="793790" y="3491032"/>
            <a:ext cx="6244709"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t>
            </a:r>
            <a:pPr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Amélioration de l'expérience utilisateur :</a:t>
            </a:r>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Engagement sur le site web à travers un contenu et une navigation optimisée.</a:t>
            </a:r>
            <a:endParaRPr lang="en-US" sz="1750" dirty="0"/>
          </a:p>
        </p:txBody>
      </p:sp>
      <p:sp>
        <p:nvSpPr>
          <p:cNvPr id="6" name="Text 4"/>
          <p:cNvSpPr/>
          <p:nvPr/>
        </p:nvSpPr>
        <p:spPr>
          <a:xfrm>
            <a:off x="793790" y="4420910"/>
            <a:ext cx="6244709"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a:t>
            </a:r>
            <a:pPr indent="0" marL="0">
              <a:lnSpc>
                <a:spcPts val="2850"/>
              </a:lnSpc>
              <a:buNone/>
            </a:pPr>
            <a:r>
              <a:rPr lang="en-US" sz="1750" b="1" dirty="0">
                <a:solidFill>
                  <a:srgbClr val="E5E0DF"/>
                </a:solidFill>
                <a:latin typeface="Roboto Light" pitchFamily="34" charset="0"/>
                <a:ea typeface="Roboto Light" pitchFamily="34" charset="-122"/>
                <a:cs typeface="Roboto Light" pitchFamily="34" charset="-120"/>
              </a:rPr>
              <a:t>Ajustement budgétaire :</a:t>
            </a:r>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 Concentration des ressources publicitaires sur, les campagnes publicitaire, les canaux et les prospects à fort potentiel de conversion.</a:t>
            </a:r>
            <a:endParaRPr lang="en-US" sz="1750" dirty="0"/>
          </a:p>
        </p:txBody>
      </p:sp>
      <p:sp>
        <p:nvSpPr>
          <p:cNvPr id="7" name="Text 5"/>
          <p:cNvSpPr/>
          <p:nvPr/>
        </p:nvSpPr>
        <p:spPr>
          <a:xfrm>
            <a:off x="793790" y="5713690"/>
            <a:ext cx="6244709" cy="1451610"/>
          </a:xfrm>
          <a:prstGeom prst="rect">
            <a:avLst/>
          </a:prstGeom>
          <a:noFill/>
          <a:ln/>
        </p:spPr>
        <p:txBody>
          <a:bodyPr wrap="squar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En conclusion, ces résultats confirment que l’utilisation de modèles prédictifs permet d’affiner les stratégies marketing, réduisant les coûts et augmentant significativement les taux de conversion.</a:t>
            </a:r>
            <a:endParaRPr lang="en-US" sz="1750" dirty="0"/>
          </a:p>
        </p:txBody>
      </p:sp>
      <p:pic>
        <p:nvPicPr>
          <p:cNvPr id="8" name="Image 0" descr="preencoded.png">    </p:cNvPr>
          <p:cNvPicPr>
            <a:picLocks noChangeAspect="1"/>
          </p:cNvPicPr>
          <p:nvPr/>
        </p:nvPicPr>
        <p:blipFill>
          <a:blip r:embed="rId1"/>
          <a:stretch>
            <a:fillRect/>
          </a:stretch>
        </p:blipFill>
        <p:spPr>
          <a:xfrm>
            <a:off x="7599521" y="2033230"/>
            <a:ext cx="6244709" cy="416313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6003" y="876776"/>
            <a:ext cx="7884795" cy="1124188"/>
          </a:xfrm>
          <a:prstGeom prst="rect">
            <a:avLst/>
          </a:prstGeom>
          <a:noFill/>
          <a:ln/>
        </p:spPr>
        <p:txBody>
          <a:bodyPr wrap="square" lIns="0" tIns="0" rIns="0" bIns="0" rtlCol="0" anchor="t"/>
          <a:lstStyle/>
          <a:p>
            <a:pPr indent="0" marL="0">
              <a:lnSpc>
                <a:spcPts val="4400"/>
              </a:lnSpc>
              <a:buNone/>
            </a:pPr>
            <a:r>
              <a:rPr lang="en-US" sz="3500" dirty="0">
                <a:solidFill>
                  <a:srgbClr val="F2F2F3"/>
                </a:solidFill>
                <a:latin typeface="Poppins Light" pitchFamily="34" charset="0"/>
                <a:ea typeface="Poppins Light" pitchFamily="34" charset="-122"/>
                <a:cs typeface="Poppins Light" pitchFamily="34" charset="-120"/>
              </a:rPr>
              <a:t>Plan d'action pour l'optimisation des campagnes marketing</a:t>
            </a:r>
            <a:endParaRPr lang="en-US" sz="3500" dirty="0"/>
          </a:p>
        </p:txBody>
      </p:sp>
      <p:sp>
        <p:nvSpPr>
          <p:cNvPr id="4" name="Shape 1"/>
          <p:cNvSpPr/>
          <p:nvPr/>
        </p:nvSpPr>
        <p:spPr>
          <a:xfrm>
            <a:off x="6116003" y="2270760"/>
            <a:ext cx="3852505" cy="2879408"/>
          </a:xfrm>
          <a:prstGeom prst="roundRect">
            <a:avLst>
              <a:gd name="adj" fmla="val 2624"/>
            </a:avLst>
          </a:prstGeom>
          <a:solidFill>
            <a:srgbClr val="3D3D42"/>
          </a:solidFill>
          <a:ln w="7620">
            <a:solidFill>
              <a:srgbClr val="56565B"/>
            </a:solidFill>
            <a:prstDash val="solid"/>
          </a:ln>
        </p:spPr>
      </p:sp>
      <p:sp>
        <p:nvSpPr>
          <p:cNvPr id="5" name="Text 2"/>
          <p:cNvSpPr/>
          <p:nvPr/>
        </p:nvSpPr>
        <p:spPr>
          <a:xfrm>
            <a:off x="6303407" y="2458164"/>
            <a:ext cx="3477697" cy="843320"/>
          </a:xfrm>
          <a:prstGeom prst="rect">
            <a:avLst/>
          </a:prstGeom>
          <a:noFill/>
          <a:ln/>
        </p:spPr>
        <p:txBody>
          <a:bodyPr wrap="square" lIns="0" tIns="0" rIns="0" bIns="0" rtlCol="0" anchor="t"/>
          <a:lstStyle/>
          <a:p>
            <a:pPr indent="0" marL="0">
              <a:lnSpc>
                <a:spcPts val="2200"/>
              </a:lnSpc>
              <a:buNone/>
            </a:pPr>
            <a:r>
              <a:rPr lang="en-US" sz="1750" b="1" dirty="0">
                <a:solidFill>
                  <a:srgbClr val="E5E0DF"/>
                </a:solidFill>
                <a:latin typeface="Poppins Light" pitchFamily="34" charset="0"/>
                <a:ea typeface="Poppins Light" pitchFamily="34" charset="-122"/>
                <a:cs typeface="Poppins Light" pitchFamily="34" charset="-120"/>
              </a:rPr>
              <a:t>Prioriser les campagnes et canaux les plus performants</a:t>
            </a:r>
            <a:pPr indent="0" marL="0">
              <a:lnSpc>
                <a:spcPts val="2200"/>
              </a:lnSpc>
              <a:buNone/>
            </a:pPr>
            <a:r>
              <a:rPr lang="en-US" sz="1750" dirty="0">
                <a:solidFill>
                  <a:srgbClr val="E5E0DF"/>
                </a:solidFill>
                <a:latin typeface="Poppins Light" pitchFamily="34" charset="0"/>
                <a:ea typeface="Poppins Light" pitchFamily="34" charset="-122"/>
                <a:cs typeface="Poppins Light" pitchFamily="34" charset="-120"/>
              </a:rPr>
              <a:t>
</a:t>
            </a:r>
            <a:endParaRPr lang="en-US" sz="1750" dirty="0"/>
          </a:p>
        </p:txBody>
      </p:sp>
      <p:sp>
        <p:nvSpPr>
          <p:cNvPr id="6" name="Shape 3"/>
          <p:cNvSpPr/>
          <p:nvPr/>
        </p:nvSpPr>
        <p:spPr>
          <a:xfrm>
            <a:off x="10148292" y="2270760"/>
            <a:ext cx="3852505" cy="2879408"/>
          </a:xfrm>
          <a:prstGeom prst="roundRect">
            <a:avLst>
              <a:gd name="adj" fmla="val 2624"/>
            </a:avLst>
          </a:prstGeom>
          <a:solidFill>
            <a:srgbClr val="3D3D42"/>
          </a:solidFill>
          <a:ln w="7620">
            <a:solidFill>
              <a:srgbClr val="56565B"/>
            </a:solidFill>
            <a:prstDash val="solid"/>
          </a:ln>
        </p:spPr>
      </p:sp>
      <p:sp>
        <p:nvSpPr>
          <p:cNvPr id="7" name="Text 4"/>
          <p:cNvSpPr/>
          <p:nvPr/>
        </p:nvSpPr>
        <p:spPr>
          <a:xfrm>
            <a:off x="10335697" y="2458164"/>
            <a:ext cx="3477697" cy="562213"/>
          </a:xfrm>
          <a:prstGeom prst="rect">
            <a:avLst/>
          </a:prstGeom>
          <a:noFill/>
          <a:ln/>
        </p:spPr>
        <p:txBody>
          <a:bodyPr wrap="square" lIns="0" tIns="0" rIns="0" bIns="0" rtlCol="0" anchor="t"/>
          <a:lstStyle/>
          <a:p>
            <a:pPr indent="0" marL="0">
              <a:lnSpc>
                <a:spcPts val="2200"/>
              </a:lnSpc>
              <a:buNone/>
            </a:pPr>
            <a:r>
              <a:rPr lang="en-US" sz="1750" b="1" dirty="0">
                <a:solidFill>
                  <a:srgbClr val="E5E0DF"/>
                </a:solidFill>
                <a:latin typeface="Poppins Light" pitchFamily="34" charset="0"/>
                <a:ea typeface="Poppins Light" pitchFamily="34" charset="-122"/>
                <a:cs typeface="Poppins Light" pitchFamily="34" charset="-120"/>
              </a:rPr>
              <a:t>Insights des tableaux de bord Power BI :</a:t>
            </a:r>
            <a:endParaRPr lang="en-US" sz="1750" dirty="0"/>
          </a:p>
        </p:txBody>
      </p:sp>
      <p:sp>
        <p:nvSpPr>
          <p:cNvPr id="8" name="Text 5"/>
          <p:cNvSpPr/>
          <p:nvPr/>
        </p:nvSpPr>
        <p:spPr>
          <a:xfrm>
            <a:off x="10335697" y="3128248"/>
            <a:ext cx="3477697" cy="863322"/>
          </a:xfrm>
          <a:prstGeom prst="rect">
            <a:avLst/>
          </a:prstGeom>
          <a:noFill/>
          <a:ln/>
        </p:spPr>
        <p:txBody>
          <a:bodyPr wrap="square" lIns="0" tIns="0" rIns="0" bIns="0" rtlCol="0" anchor="t"/>
          <a:lstStyle/>
          <a:p>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Les campagnes de type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Conversion</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et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Awareness</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affichent un ROI supérieur (154,56K et 150,78K respectivement).</a:t>
            </a:r>
            <a:endParaRPr lang="en-US" sz="1400" dirty="0"/>
          </a:p>
        </p:txBody>
      </p:sp>
      <p:sp>
        <p:nvSpPr>
          <p:cNvPr id="9" name="Text 6"/>
          <p:cNvSpPr/>
          <p:nvPr/>
        </p:nvSpPr>
        <p:spPr>
          <a:xfrm>
            <a:off x="10335697" y="4099441"/>
            <a:ext cx="3477697" cy="863322"/>
          </a:xfrm>
          <a:prstGeom prst="rect">
            <a:avLst/>
          </a:prstGeom>
          <a:noFill/>
          <a:ln/>
        </p:spPr>
        <p:txBody>
          <a:bodyPr wrap="square" lIns="0" tIns="0" rIns="0" bIns="0" rtlCol="0" anchor="t"/>
          <a:lstStyle/>
          <a:p>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Le canal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Referral</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génère le plus grand nombre de conversions (1571) et un ROI élevé (129,09K).</a:t>
            </a:r>
            <a:endParaRPr lang="en-US" sz="1400" dirty="0"/>
          </a:p>
        </p:txBody>
      </p:sp>
      <p:sp>
        <p:nvSpPr>
          <p:cNvPr id="10" name="Shape 7"/>
          <p:cNvSpPr/>
          <p:nvPr/>
        </p:nvSpPr>
        <p:spPr>
          <a:xfrm>
            <a:off x="6116003" y="5329952"/>
            <a:ext cx="7884795" cy="2022753"/>
          </a:xfrm>
          <a:prstGeom prst="roundRect">
            <a:avLst>
              <a:gd name="adj" fmla="val 3735"/>
            </a:avLst>
          </a:prstGeom>
          <a:solidFill>
            <a:srgbClr val="3D3D42"/>
          </a:solidFill>
          <a:ln w="7620">
            <a:solidFill>
              <a:srgbClr val="56565B"/>
            </a:solidFill>
            <a:prstDash val="solid"/>
          </a:ln>
        </p:spPr>
      </p:sp>
      <p:sp>
        <p:nvSpPr>
          <p:cNvPr id="11" name="Text 8"/>
          <p:cNvSpPr/>
          <p:nvPr/>
        </p:nvSpPr>
        <p:spPr>
          <a:xfrm>
            <a:off x="6303407" y="5517356"/>
            <a:ext cx="2248614" cy="281107"/>
          </a:xfrm>
          <a:prstGeom prst="rect">
            <a:avLst/>
          </a:prstGeom>
          <a:noFill/>
          <a:ln/>
        </p:spPr>
        <p:txBody>
          <a:bodyPr wrap="none" lIns="0" tIns="0" rIns="0" bIns="0" rtlCol="0" anchor="t"/>
          <a:lstStyle/>
          <a:p>
            <a:pPr indent="0" marL="0">
              <a:lnSpc>
                <a:spcPts val="2200"/>
              </a:lnSpc>
              <a:buNone/>
            </a:pPr>
            <a:r>
              <a:rPr lang="en-US" sz="1750" b="1" dirty="0">
                <a:solidFill>
                  <a:srgbClr val="E5E0DF"/>
                </a:solidFill>
                <a:latin typeface="Poppins Light" pitchFamily="34" charset="0"/>
                <a:ea typeface="Poppins Light" pitchFamily="34" charset="-122"/>
                <a:cs typeface="Poppins Light" pitchFamily="34" charset="-120"/>
              </a:rPr>
              <a:t>Action :</a:t>
            </a:r>
            <a:endParaRPr lang="en-US" sz="1750" dirty="0"/>
          </a:p>
        </p:txBody>
      </p:sp>
      <p:sp>
        <p:nvSpPr>
          <p:cNvPr id="12" name="Text 9"/>
          <p:cNvSpPr/>
          <p:nvPr/>
        </p:nvSpPr>
        <p:spPr>
          <a:xfrm>
            <a:off x="6303407" y="5906333"/>
            <a:ext cx="7509986" cy="575548"/>
          </a:xfrm>
          <a:prstGeom prst="rect">
            <a:avLst/>
          </a:prstGeom>
          <a:noFill/>
          <a:ln/>
        </p:spPr>
        <p:txBody>
          <a:bodyPr wrap="square" lIns="0" tIns="0" rIns="0" bIns="0" rtlCol="0" anchor="t"/>
          <a:lstStyle/>
          <a:p>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Allouer davantage de budget et de ressources aux campagnes de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Conversion</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et aux canaux comme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Referral</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pour maximiser les résultats.</a:t>
            </a:r>
            <a:endParaRPr lang="en-US" sz="1400" dirty="0"/>
          </a:p>
        </p:txBody>
      </p:sp>
      <p:sp>
        <p:nvSpPr>
          <p:cNvPr id="13" name="Text 10"/>
          <p:cNvSpPr/>
          <p:nvPr/>
        </p:nvSpPr>
        <p:spPr>
          <a:xfrm>
            <a:off x="6303407" y="6589752"/>
            <a:ext cx="7509986" cy="575548"/>
          </a:xfrm>
          <a:prstGeom prst="rect">
            <a:avLst/>
          </a:prstGeom>
          <a:noFill/>
          <a:ln/>
        </p:spPr>
        <p:txBody>
          <a:bodyPr wrap="square" lIns="0" tIns="0" rIns="0" bIns="0" rtlCol="0" anchor="t"/>
          <a:lstStyle/>
          <a:p>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Réévaluer les campagnes moins performantes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Retention</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et les canaux comme </a:t>
            </a:r>
            <a:pPr indent="0" marL="0">
              <a:lnSpc>
                <a:spcPts val="2250"/>
              </a:lnSpc>
              <a:buNone/>
            </a:pPr>
            <a:r>
              <a:rPr lang="en-US" sz="1400" i="1" dirty="0">
                <a:solidFill>
                  <a:srgbClr val="E5E0DF"/>
                </a:solidFill>
                <a:latin typeface="Roboto Light" pitchFamily="34" charset="0"/>
                <a:ea typeface="Roboto Light" pitchFamily="34" charset="-122"/>
                <a:cs typeface="Roboto Light" pitchFamily="34" charset="-120"/>
              </a:rPr>
              <a:t>Social Media</a:t>
            </a:r>
            <a:pPr indent="0" marL="0">
              <a:lnSpc>
                <a:spcPts val="2250"/>
              </a:lnSpc>
              <a:buNone/>
            </a:pPr>
            <a:r>
              <a:rPr lang="en-US" sz="1400" dirty="0">
                <a:solidFill>
                  <a:srgbClr val="E5E0DF"/>
                </a:solidFill>
                <a:latin typeface="Roboto Light" pitchFamily="34" charset="0"/>
                <a:ea typeface="Roboto Light" pitchFamily="34" charset="-122"/>
                <a:cs typeface="Roboto Light" pitchFamily="34" charset="-120"/>
              </a:rPr>
              <a:t> pour ajuster ou réduire leur part dans le mix marketing.</a:t>
            </a:r>
            <a:endParaRPr 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39815" y="904280"/>
            <a:ext cx="7837170" cy="1166813"/>
          </a:xfrm>
          <a:prstGeom prst="rect">
            <a:avLst/>
          </a:prstGeom>
          <a:noFill/>
          <a:ln/>
        </p:spPr>
        <p:txBody>
          <a:bodyPr wrap="square" lIns="0" tIns="0" rIns="0" bIns="0" rtlCol="0" anchor="t"/>
          <a:lstStyle/>
          <a:p>
            <a:pPr indent="0" marL="0">
              <a:lnSpc>
                <a:spcPts val="4550"/>
              </a:lnSpc>
              <a:buNone/>
            </a:pPr>
            <a:r>
              <a:rPr lang="en-US" sz="3650" dirty="0">
                <a:solidFill>
                  <a:srgbClr val="F2F2F3"/>
                </a:solidFill>
                <a:latin typeface="Poppins Light" pitchFamily="34" charset="0"/>
                <a:ea typeface="Poppins Light" pitchFamily="34" charset="-122"/>
                <a:cs typeface="Poppins Light" pitchFamily="34" charset="-120"/>
              </a:rPr>
              <a:t>Plan d'action pour l'optimisation des campagnes marketing</a:t>
            </a:r>
            <a:endParaRPr lang="en-US" sz="3650" dirty="0"/>
          </a:p>
        </p:txBody>
      </p:sp>
      <p:sp>
        <p:nvSpPr>
          <p:cNvPr id="4" name="Shape 1"/>
          <p:cNvSpPr/>
          <p:nvPr/>
        </p:nvSpPr>
        <p:spPr>
          <a:xfrm>
            <a:off x="6139815" y="2351127"/>
            <a:ext cx="3825240" cy="2987516"/>
          </a:xfrm>
          <a:prstGeom prst="roundRect">
            <a:avLst>
              <a:gd name="adj" fmla="val 2625"/>
            </a:avLst>
          </a:prstGeom>
          <a:solidFill>
            <a:srgbClr val="3D3D42"/>
          </a:solidFill>
          <a:ln w="7620">
            <a:solidFill>
              <a:srgbClr val="56565B"/>
            </a:solidFill>
            <a:prstDash val="solid"/>
          </a:ln>
        </p:spPr>
      </p:sp>
      <p:sp>
        <p:nvSpPr>
          <p:cNvPr id="5" name="Text 2"/>
          <p:cNvSpPr/>
          <p:nvPr/>
        </p:nvSpPr>
        <p:spPr>
          <a:xfrm>
            <a:off x="6334125" y="2545437"/>
            <a:ext cx="3436620" cy="875109"/>
          </a:xfrm>
          <a:prstGeom prst="rect">
            <a:avLst/>
          </a:prstGeom>
          <a:noFill/>
          <a:ln/>
        </p:spPr>
        <p:txBody>
          <a:bodyPr wrap="square" lIns="0" tIns="0" rIns="0" bIns="0" rtlCol="0" anchor="t"/>
          <a:lstStyle/>
          <a:p>
            <a:pPr indent="0" marL="0">
              <a:lnSpc>
                <a:spcPts val="2250"/>
              </a:lnSpc>
              <a:buNone/>
            </a:pPr>
            <a:r>
              <a:rPr lang="en-US" sz="1800" b="1" dirty="0">
                <a:solidFill>
                  <a:srgbClr val="E5E0DF"/>
                </a:solidFill>
                <a:latin typeface="Poppins Light" pitchFamily="34" charset="0"/>
                <a:ea typeface="Poppins Light" pitchFamily="34" charset="-122"/>
                <a:cs typeface="Poppins Light" pitchFamily="34" charset="-120"/>
              </a:rPr>
              <a:t>Améliorer le contenu des emails et les interactions client</a:t>
            </a:r>
            <a:endParaRPr lang="en-US" sz="1800" dirty="0"/>
          </a:p>
        </p:txBody>
      </p:sp>
      <p:sp>
        <p:nvSpPr>
          <p:cNvPr id="6" name="Shape 3"/>
          <p:cNvSpPr/>
          <p:nvPr/>
        </p:nvSpPr>
        <p:spPr>
          <a:xfrm>
            <a:off x="10151745" y="2351127"/>
            <a:ext cx="3825240" cy="2987516"/>
          </a:xfrm>
          <a:prstGeom prst="roundRect">
            <a:avLst>
              <a:gd name="adj" fmla="val 2625"/>
            </a:avLst>
          </a:prstGeom>
          <a:solidFill>
            <a:srgbClr val="3D3D42"/>
          </a:solidFill>
          <a:ln w="7620">
            <a:solidFill>
              <a:srgbClr val="56565B"/>
            </a:solidFill>
            <a:prstDash val="solid"/>
          </a:ln>
        </p:spPr>
      </p:sp>
      <p:sp>
        <p:nvSpPr>
          <p:cNvPr id="7" name="Text 4"/>
          <p:cNvSpPr/>
          <p:nvPr/>
        </p:nvSpPr>
        <p:spPr>
          <a:xfrm>
            <a:off x="10346055" y="2545437"/>
            <a:ext cx="3436620" cy="583406"/>
          </a:xfrm>
          <a:prstGeom prst="rect">
            <a:avLst/>
          </a:prstGeom>
          <a:noFill/>
          <a:ln/>
        </p:spPr>
        <p:txBody>
          <a:bodyPr wrap="square" lIns="0" tIns="0" rIns="0" bIns="0" rtlCol="0" anchor="t"/>
          <a:lstStyle/>
          <a:p>
            <a:pPr indent="0" marL="0">
              <a:lnSpc>
                <a:spcPts val="2250"/>
              </a:lnSpc>
              <a:buNone/>
            </a:pPr>
            <a:r>
              <a:rPr lang="en-US" sz="1800" b="1" dirty="0">
                <a:solidFill>
                  <a:srgbClr val="E5E0DF"/>
                </a:solidFill>
                <a:latin typeface="Poppins Light" pitchFamily="34" charset="0"/>
                <a:ea typeface="Poppins Light" pitchFamily="34" charset="-122"/>
                <a:cs typeface="Poppins Light" pitchFamily="34" charset="-120"/>
              </a:rPr>
              <a:t>Insights des modèles Python :</a:t>
            </a:r>
            <a:endParaRPr lang="en-US" sz="1800" dirty="0"/>
          </a:p>
        </p:txBody>
      </p:sp>
      <p:sp>
        <p:nvSpPr>
          <p:cNvPr id="8" name="Text 5"/>
          <p:cNvSpPr/>
          <p:nvPr/>
        </p:nvSpPr>
        <p:spPr>
          <a:xfrm>
            <a:off x="10346055" y="3240762"/>
            <a:ext cx="3436620" cy="597218"/>
          </a:xfrm>
          <a:prstGeom prst="rect">
            <a:avLst/>
          </a:prstGeom>
          <a:noFill/>
          <a:ln/>
        </p:spPr>
        <p:txBody>
          <a:bodyPr wrap="square" lIns="0" tIns="0" rIns="0" bIns="0" rtlCol="0" anchor="t"/>
          <a:lstStyle/>
          <a:p>
            <a:pP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a:t>
            </a:r>
            <a:pPr indent="0" marL="0">
              <a:lnSpc>
                <a:spcPts val="2350"/>
              </a:lnSpc>
              <a:buNone/>
            </a:pPr>
            <a:r>
              <a:rPr lang="en-US" sz="1450" b="1" dirty="0">
                <a:solidFill>
                  <a:srgbClr val="E5E0DF"/>
                </a:solidFill>
                <a:latin typeface="Roboto Light" pitchFamily="34" charset="0"/>
                <a:ea typeface="Roboto Light" pitchFamily="34" charset="-122"/>
                <a:cs typeface="Roboto Light" pitchFamily="34" charset="-120"/>
              </a:rPr>
              <a:t> </a:t>
            </a:r>
            <a:pPr indent="0" marL="0">
              <a:lnSpc>
                <a:spcPts val="2350"/>
              </a:lnSpc>
              <a:buNone/>
            </a:pPr>
            <a:r>
              <a:rPr lang="en-US" sz="1450" i="1" dirty="0">
                <a:solidFill>
                  <a:srgbClr val="E5E0DF"/>
                </a:solidFill>
                <a:latin typeface="Roboto Light" pitchFamily="34" charset="0"/>
                <a:ea typeface="Roboto Light" pitchFamily="34" charset="-122"/>
                <a:cs typeface="Roboto Light" pitchFamily="34" charset="-120"/>
              </a:rPr>
              <a:t>ClicsEmail</a:t>
            </a:r>
            <a:pP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 est la variable la plus importante pour prédire les conversions.</a:t>
            </a:r>
            <a:endParaRPr lang="en-US" sz="1450" dirty="0"/>
          </a:p>
        </p:txBody>
      </p:sp>
      <p:sp>
        <p:nvSpPr>
          <p:cNvPr id="9" name="Text 6"/>
          <p:cNvSpPr/>
          <p:nvPr/>
        </p:nvSpPr>
        <p:spPr>
          <a:xfrm>
            <a:off x="10346055" y="3949898"/>
            <a:ext cx="3436620" cy="1194435"/>
          </a:xfrm>
          <a:prstGeom prst="rect">
            <a:avLst/>
          </a:prstGeom>
          <a:noFill/>
          <a:ln/>
        </p:spPr>
        <p:txBody>
          <a:bodyPr wrap="square" lIns="0" tIns="0" rIns="0" bIns="0" rtlCol="0" anchor="t"/>
          <a:lstStyle/>
          <a:p>
            <a:pP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 Les </a:t>
            </a:r>
            <a:pPr indent="0" marL="0">
              <a:lnSpc>
                <a:spcPts val="2350"/>
              </a:lnSpc>
              <a:buNone/>
            </a:pPr>
            <a:r>
              <a:rPr lang="en-US" sz="1450" i="1" dirty="0">
                <a:solidFill>
                  <a:srgbClr val="E5E0DF"/>
                </a:solidFill>
                <a:latin typeface="Roboto Light" pitchFamily="34" charset="0"/>
                <a:ea typeface="Roboto Light" pitchFamily="34" charset="-122"/>
                <a:cs typeface="Roboto Light" pitchFamily="34" charset="-120"/>
              </a:rPr>
              <a:t>OuverturesEmail</a:t>
            </a:r>
            <a:pP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 et les campagnes centrées sur la conversion (TypeCampagne_Conversion) montrent une forte corrélation avec le succès.</a:t>
            </a:r>
            <a:endParaRPr lang="en-US" sz="1450" dirty="0"/>
          </a:p>
        </p:txBody>
      </p:sp>
      <p:sp>
        <p:nvSpPr>
          <p:cNvPr id="10" name="Shape 7"/>
          <p:cNvSpPr/>
          <p:nvPr/>
        </p:nvSpPr>
        <p:spPr>
          <a:xfrm>
            <a:off x="6139815" y="5525333"/>
            <a:ext cx="7837170" cy="1799987"/>
          </a:xfrm>
          <a:prstGeom prst="roundRect">
            <a:avLst>
              <a:gd name="adj" fmla="val 4357"/>
            </a:avLst>
          </a:prstGeom>
          <a:solidFill>
            <a:srgbClr val="3D3D42"/>
          </a:solidFill>
          <a:ln w="7620">
            <a:solidFill>
              <a:srgbClr val="56565B"/>
            </a:solidFill>
            <a:prstDash val="solid"/>
          </a:ln>
        </p:spPr>
      </p:sp>
      <p:sp>
        <p:nvSpPr>
          <p:cNvPr id="11" name="Text 8"/>
          <p:cNvSpPr/>
          <p:nvPr/>
        </p:nvSpPr>
        <p:spPr>
          <a:xfrm>
            <a:off x="6334125" y="5719643"/>
            <a:ext cx="2333744" cy="291703"/>
          </a:xfrm>
          <a:prstGeom prst="rect">
            <a:avLst/>
          </a:prstGeom>
          <a:noFill/>
          <a:ln/>
        </p:spPr>
        <p:txBody>
          <a:bodyPr wrap="none" lIns="0" tIns="0" rIns="0" bIns="0" rtlCol="0" anchor="t"/>
          <a:lstStyle/>
          <a:p>
            <a:pPr indent="0" marL="0">
              <a:lnSpc>
                <a:spcPts val="2250"/>
              </a:lnSpc>
              <a:buNone/>
            </a:pPr>
            <a:r>
              <a:rPr lang="en-US" sz="1800" b="1" dirty="0">
                <a:solidFill>
                  <a:srgbClr val="E5E0DF"/>
                </a:solidFill>
                <a:latin typeface="Poppins Light" pitchFamily="34" charset="0"/>
                <a:ea typeface="Poppins Light" pitchFamily="34" charset="-122"/>
                <a:cs typeface="Poppins Light" pitchFamily="34" charset="-120"/>
              </a:rPr>
              <a:t>Action :</a:t>
            </a:r>
            <a:endParaRPr lang="en-US" sz="1800" dirty="0"/>
          </a:p>
        </p:txBody>
      </p:sp>
      <p:sp>
        <p:nvSpPr>
          <p:cNvPr id="12" name="Text 9"/>
          <p:cNvSpPr/>
          <p:nvPr/>
        </p:nvSpPr>
        <p:spPr>
          <a:xfrm>
            <a:off x="6334125" y="6123265"/>
            <a:ext cx="7448550" cy="597218"/>
          </a:xfrm>
          <a:prstGeom prst="rect">
            <a:avLst/>
          </a:prstGeom>
          <a:noFill/>
          <a:ln/>
        </p:spPr>
        <p:txBody>
          <a:bodyPr wrap="square" lIns="0" tIns="0" rIns="0" bIns="0" rtlCol="0" anchor="t"/>
          <a:lstStyle/>
          <a:p>
            <a:pP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 Tester et optimiser les objets, les CTA (Call-to-Action) et les visuels des emails pour augmenter les clics et les ouvertures.</a:t>
            </a:r>
            <a:endParaRPr lang="en-US" sz="1450" dirty="0"/>
          </a:p>
        </p:txBody>
      </p:sp>
      <p:sp>
        <p:nvSpPr>
          <p:cNvPr id="13" name="Text 10"/>
          <p:cNvSpPr/>
          <p:nvPr/>
        </p:nvSpPr>
        <p:spPr>
          <a:xfrm>
            <a:off x="6334125" y="6832402"/>
            <a:ext cx="7448550" cy="298609"/>
          </a:xfrm>
          <a:prstGeom prst="rect">
            <a:avLst/>
          </a:prstGeom>
          <a:noFill/>
          <a:ln/>
        </p:spPr>
        <p:txBody>
          <a:bodyPr wrap="none" lIns="0" tIns="0" rIns="0" bIns="0" rtlCol="0" anchor="t"/>
          <a:lstStyle/>
          <a:p>
            <a:pPr indent="0" marL="0">
              <a:lnSpc>
                <a:spcPts val="2350"/>
              </a:lnSpc>
              <a:buNone/>
            </a:pPr>
            <a:r>
              <a:rPr lang="en-US" sz="1450" dirty="0">
                <a:solidFill>
                  <a:srgbClr val="E5E0DF"/>
                </a:solidFill>
                <a:latin typeface="Roboto Light" pitchFamily="34" charset="0"/>
                <a:ea typeface="Roboto Light" pitchFamily="34" charset="-122"/>
                <a:cs typeface="Roboto Light" pitchFamily="34" charset="-120"/>
              </a:rPr>
              <a:t>• Segmentez les campagnes email pour cibler les clients les plus susceptibles de convertir.</a:t>
            </a:r>
            <a:endParaRPr lang="en-US" sz="14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27552" y="963930"/>
            <a:ext cx="7861697" cy="1144905"/>
          </a:xfrm>
          <a:prstGeom prst="rect">
            <a:avLst/>
          </a:prstGeom>
          <a:noFill/>
          <a:ln/>
        </p:spPr>
        <p:txBody>
          <a:bodyPr wrap="square" lIns="0" tIns="0" rIns="0" bIns="0" rtlCol="0" anchor="t"/>
          <a:lstStyle/>
          <a:p>
            <a:pPr indent="0" marL="0">
              <a:lnSpc>
                <a:spcPts val="4500"/>
              </a:lnSpc>
              <a:buNone/>
            </a:pPr>
            <a:r>
              <a:rPr lang="en-US" sz="3600" dirty="0">
                <a:solidFill>
                  <a:srgbClr val="F2F2F3"/>
                </a:solidFill>
                <a:latin typeface="Poppins Light" pitchFamily="34" charset="0"/>
                <a:ea typeface="Poppins Light" pitchFamily="34" charset="-122"/>
                <a:cs typeface="Poppins Light" pitchFamily="34" charset="-120"/>
              </a:rPr>
              <a:t>Plan d'action pour l'optimisation des campagnes marketing</a:t>
            </a:r>
            <a:endParaRPr lang="en-US" sz="3600" dirty="0"/>
          </a:p>
        </p:txBody>
      </p:sp>
      <p:sp>
        <p:nvSpPr>
          <p:cNvPr id="4" name="Shape 1"/>
          <p:cNvSpPr/>
          <p:nvPr/>
        </p:nvSpPr>
        <p:spPr>
          <a:xfrm>
            <a:off x="6127552" y="2383512"/>
            <a:ext cx="3839289" cy="2932271"/>
          </a:xfrm>
          <a:prstGeom prst="roundRect">
            <a:avLst>
              <a:gd name="adj" fmla="val 2624"/>
            </a:avLst>
          </a:prstGeom>
          <a:solidFill>
            <a:srgbClr val="3D3D42"/>
          </a:solidFill>
          <a:ln w="7620">
            <a:solidFill>
              <a:srgbClr val="56565B"/>
            </a:solidFill>
            <a:prstDash val="solid"/>
          </a:ln>
        </p:spPr>
      </p:sp>
      <p:sp>
        <p:nvSpPr>
          <p:cNvPr id="5" name="Text 2"/>
          <p:cNvSpPr/>
          <p:nvPr/>
        </p:nvSpPr>
        <p:spPr>
          <a:xfrm>
            <a:off x="6318290" y="2574250"/>
            <a:ext cx="3457813" cy="858322"/>
          </a:xfrm>
          <a:prstGeom prst="rect">
            <a:avLst/>
          </a:prstGeom>
          <a:noFill/>
          <a:ln/>
        </p:spPr>
        <p:txBody>
          <a:bodyPr wrap="square" lIns="0" tIns="0" rIns="0" bIns="0" rtlCol="0" anchor="t"/>
          <a:lstStyle/>
          <a:p>
            <a:pPr indent="0" marL="0">
              <a:lnSpc>
                <a:spcPts val="2250"/>
              </a:lnSpc>
              <a:buNone/>
            </a:pPr>
            <a:r>
              <a:rPr lang="en-US" sz="1800" b="1" dirty="0">
                <a:solidFill>
                  <a:srgbClr val="E5E0DF"/>
                </a:solidFill>
                <a:latin typeface="Poppins Light" pitchFamily="34" charset="0"/>
                <a:ea typeface="Poppins Light" pitchFamily="34" charset="-122"/>
                <a:cs typeface="Poppins Light" pitchFamily="34" charset="-120"/>
              </a:rPr>
              <a:t>Optimiser l’expérience utilisateur sur le site web</a:t>
            </a:r>
            <a:pPr indent="0" marL="0">
              <a:lnSpc>
                <a:spcPts val="2250"/>
              </a:lnSpc>
              <a:buNone/>
            </a:pPr>
            <a:r>
              <a:rPr lang="en-US" sz="1800" dirty="0">
                <a:solidFill>
                  <a:srgbClr val="E5E0DF"/>
                </a:solidFill>
                <a:latin typeface="Poppins Light" pitchFamily="34" charset="0"/>
                <a:ea typeface="Poppins Light" pitchFamily="34" charset="-122"/>
                <a:cs typeface="Poppins Light" pitchFamily="34" charset="-120"/>
              </a:rPr>
              <a:t>
</a:t>
            </a:r>
            <a:endParaRPr lang="en-US" sz="1800" dirty="0"/>
          </a:p>
        </p:txBody>
      </p:sp>
      <p:sp>
        <p:nvSpPr>
          <p:cNvPr id="6" name="Shape 3"/>
          <p:cNvSpPr/>
          <p:nvPr/>
        </p:nvSpPr>
        <p:spPr>
          <a:xfrm>
            <a:off x="10149959" y="2383512"/>
            <a:ext cx="3839289" cy="2932271"/>
          </a:xfrm>
          <a:prstGeom prst="roundRect">
            <a:avLst>
              <a:gd name="adj" fmla="val 2624"/>
            </a:avLst>
          </a:prstGeom>
          <a:solidFill>
            <a:srgbClr val="3D3D42"/>
          </a:solidFill>
          <a:ln w="7620">
            <a:solidFill>
              <a:srgbClr val="56565B"/>
            </a:solidFill>
            <a:prstDash val="solid"/>
          </a:ln>
        </p:spPr>
      </p:sp>
      <p:sp>
        <p:nvSpPr>
          <p:cNvPr id="7" name="Text 4"/>
          <p:cNvSpPr/>
          <p:nvPr/>
        </p:nvSpPr>
        <p:spPr>
          <a:xfrm>
            <a:off x="10340697" y="2574250"/>
            <a:ext cx="3457813" cy="572214"/>
          </a:xfrm>
          <a:prstGeom prst="rect">
            <a:avLst/>
          </a:prstGeom>
          <a:noFill/>
          <a:ln/>
        </p:spPr>
        <p:txBody>
          <a:bodyPr wrap="square" lIns="0" tIns="0" rIns="0" bIns="0" rtlCol="0" anchor="t"/>
          <a:lstStyle/>
          <a:p>
            <a:pPr indent="0" marL="0">
              <a:lnSpc>
                <a:spcPts val="2250"/>
              </a:lnSpc>
              <a:buNone/>
            </a:pPr>
            <a:r>
              <a:rPr lang="en-US" sz="1800" b="1" dirty="0">
                <a:solidFill>
                  <a:srgbClr val="E5E0DF"/>
                </a:solidFill>
                <a:latin typeface="Poppins Light" pitchFamily="34" charset="0"/>
                <a:ea typeface="Poppins Light" pitchFamily="34" charset="-122"/>
                <a:cs typeface="Poppins Light" pitchFamily="34" charset="-120"/>
              </a:rPr>
              <a:t>Insights des modèles Python et Power BI :</a:t>
            </a:r>
            <a:endParaRPr lang="en-US" sz="1800" dirty="0"/>
          </a:p>
        </p:txBody>
      </p:sp>
      <p:sp>
        <p:nvSpPr>
          <p:cNvPr id="8" name="Text 5"/>
          <p:cNvSpPr/>
          <p:nvPr/>
        </p:nvSpPr>
        <p:spPr>
          <a:xfrm>
            <a:off x="10340697" y="3256359"/>
            <a:ext cx="3457813" cy="879396"/>
          </a:xfrm>
          <a:prstGeom prst="rect">
            <a:avLst/>
          </a:prstGeom>
          <a:noFill/>
          <a:ln/>
        </p:spPr>
        <p:txBody>
          <a:bodyPr wrap="square" lIns="0" tIns="0" rIns="0" bIns="0" rtlCol="0" anchor="t"/>
          <a:lstStyle/>
          <a:p>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a:t>
            </a:r>
            <a:pPr indent="0" marL="0">
              <a:lnSpc>
                <a:spcPts val="2300"/>
              </a:lnSpc>
              <a:buNone/>
            </a:pPr>
            <a:r>
              <a:rPr lang="en-US" sz="1400" b="1" dirty="0">
                <a:solidFill>
                  <a:srgbClr val="E5E0DF"/>
                </a:solidFill>
                <a:latin typeface="Roboto Light" pitchFamily="34" charset="0"/>
                <a:ea typeface="Roboto Light" pitchFamily="34" charset="-122"/>
                <a:cs typeface="Roboto Light" pitchFamily="34" charset="-120"/>
              </a:rPr>
              <a:t> </a:t>
            </a:r>
            <a:pPr indent="0" marL="0">
              <a:lnSpc>
                <a:spcPts val="2300"/>
              </a:lnSpc>
              <a:buNone/>
            </a:pPr>
            <a:r>
              <a:rPr lang="en-US" sz="1400" i="1" dirty="0">
                <a:solidFill>
                  <a:srgbClr val="E5E0DF"/>
                </a:solidFill>
                <a:latin typeface="Roboto Light" pitchFamily="34" charset="0"/>
                <a:ea typeface="Roboto Light" pitchFamily="34" charset="-122"/>
                <a:cs typeface="Roboto Light" pitchFamily="34" charset="-120"/>
              </a:rPr>
              <a:t>TempsSurSite</a:t>
            </a:r>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 et </a:t>
            </a:r>
            <a:pPr indent="0" marL="0">
              <a:lnSpc>
                <a:spcPts val="2300"/>
              </a:lnSpc>
              <a:buNone/>
            </a:pPr>
            <a:r>
              <a:rPr lang="en-US" sz="1400" i="1" dirty="0">
                <a:solidFill>
                  <a:srgbClr val="E5E0DF"/>
                </a:solidFill>
                <a:latin typeface="Roboto Light" pitchFamily="34" charset="0"/>
                <a:ea typeface="Roboto Light" pitchFamily="34" charset="-122"/>
                <a:cs typeface="Roboto Light" pitchFamily="34" charset="-120"/>
              </a:rPr>
              <a:t>PagesVisitées</a:t>
            </a:r>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 sont des indicateurs critiques du comportement d'achat.</a:t>
            </a:r>
            <a:endParaRPr lang="en-US" sz="1400" dirty="0"/>
          </a:p>
        </p:txBody>
      </p:sp>
      <p:sp>
        <p:nvSpPr>
          <p:cNvPr id="9" name="Text 6"/>
          <p:cNvSpPr/>
          <p:nvPr/>
        </p:nvSpPr>
        <p:spPr>
          <a:xfrm>
            <a:off x="10340697" y="4245650"/>
            <a:ext cx="3457813" cy="879396"/>
          </a:xfrm>
          <a:prstGeom prst="rect">
            <a:avLst/>
          </a:prstGeom>
          <a:noFill/>
          <a:ln/>
        </p:spPr>
        <p:txBody>
          <a:bodyPr wrap="square" lIns="0" tIns="0" rIns="0" bIns="0" rtlCol="0" anchor="t"/>
          <a:lstStyle/>
          <a:p>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 Les clients qui passent plus de temps sur le site ou visitent davantage de pages montrent un potentiel accru de conversion.</a:t>
            </a:r>
            <a:endParaRPr lang="en-US" sz="1400" dirty="0"/>
          </a:p>
        </p:txBody>
      </p:sp>
      <p:sp>
        <p:nvSpPr>
          <p:cNvPr id="10" name="Shape 7"/>
          <p:cNvSpPr/>
          <p:nvPr/>
        </p:nvSpPr>
        <p:spPr>
          <a:xfrm>
            <a:off x="6127552" y="5498902"/>
            <a:ext cx="7861697" cy="1766768"/>
          </a:xfrm>
          <a:prstGeom prst="roundRect">
            <a:avLst>
              <a:gd name="adj" fmla="val 4355"/>
            </a:avLst>
          </a:prstGeom>
          <a:solidFill>
            <a:srgbClr val="3D3D42"/>
          </a:solidFill>
          <a:ln w="7620">
            <a:solidFill>
              <a:srgbClr val="56565B"/>
            </a:solidFill>
            <a:prstDash val="solid"/>
          </a:ln>
        </p:spPr>
      </p:sp>
      <p:sp>
        <p:nvSpPr>
          <p:cNvPr id="11" name="Text 8"/>
          <p:cNvSpPr/>
          <p:nvPr/>
        </p:nvSpPr>
        <p:spPr>
          <a:xfrm>
            <a:off x="6318290" y="5689640"/>
            <a:ext cx="2289929" cy="286107"/>
          </a:xfrm>
          <a:prstGeom prst="rect">
            <a:avLst/>
          </a:prstGeom>
          <a:noFill/>
          <a:ln/>
        </p:spPr>
        <p:txBody>
          <a:bodyPr wrap="none" lIns="0" tIns="0" rIns="0" bIns="0" rtlCol="0" anchor="t"/>
          <a:lstStyle/>
          <a:p>
            <a:pPr indent="0" marL="0">
              <a:lnSpc>
                <a:spcPts val="2250"/>
              </a:lnSpc>
              <a:buNone/>
            </a:pPr>
            <a:r>
              <a:rPr lang="en-US" sz="1800" b="1" dirty="0">
                <a:solidFill>
                  <a:srgbClr val="E5E0DF"/>
                </a:solidFill>
                <a:latin typeface="Poppins Light" pitchFamily="34" charset="0"/>
                <a:ea typeface="Poppins Light" pitchFamily="34" charset="-122"/>
                <a:cs typeface="Poppins Light" pitchFamily="34" charset="-120"/>
              </a:rPr>
              <a:t>Action :</a:t>
            </a:r>
            <a:endParaRPr lang="en-US" sz="1800" dirty="0"/>
          </a:p>
        </p:txBody>
      </p:sp>
      <p:sp>
        <p:nvSpPr>
          <p:cNvPr id="12" name="Text 9"/>
          <p:cNvSpPr/>
          <p:nvPr/>
        </p:nvSpPr>
        <p:spPr>
          <a:xfrm>
            <a:off x="6318290" y="6085642"/>
            <a:ext cx="7480221" cy="586264"/>
          </a:xfrm>
          <a:prstGeom prst="rect">
            <a:avLst/>
          </a:prstGeom>
          <a:noFill/>
          <a:ln/>
        </p:spPr>
        <p:txBody>
          <a:bodyPr wrap="square" lIns="0" tIns="0" rIns="0" bIns="0" rtlCol="0" anchor="t"/>
          <a:lstStyle/>
          <a:p>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a:t>
            </a:r>
            <a:pPr indent="0" marL="0">
              <a:lnSpc>
                <a:spcPts val="2300"/>
              </a:lnSpc>
              <a:buNone/>
            </a:pPr>
            <a:r>
              <a:rPr lang="en-US" sz="1400" b="1" dirty="0">
                <a:solidFill>
                  <a:srgbClr val="E5E0DF"/>
                </a:solidFill>
                <a:latin typeface="Roboto Light" pitchFamily="34" charset="0"/>
                <a:ea typeface="Roboto Light" pitchFamily="34" charset="-122"/>
                <a:cs typeface="Roboto Light" pitchFamily="34" charset="-120"/>
              </a:rPr>
              <a:t> </a:t>
            </a:r>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Améliorer l’expérience utilisateur (UX), notamment les pages de produits et de paiement, pour encourager les clients à passer plus de temps et simplifier le parcours d'achat.</a:t>
            </a:r>
            <a:endParaRPr lang="en-US" sz="1400" dirty="0"/>
          </a:p>
        </p:txBody>
      </p:sp>
      <p:sp>
        <p:nvSpPr>
          <p:cNvPr id="13" name="Text 10"/>
          <p:cNvSpPr/>
          <p:nvPr/>
        </p:nvSpPr>
        <p:spPr>
          <a:xfrm>
            <a:off x="6318290" y="6781800"/>
            <a:ext cx="7480221" cy="293132"/>
          </a:xfrm>
          <a:prstGeom prst="rect">
            <a:avLst/>
          </a:prstGeom>
          <a:noFill/>
          <a:ln/>
        </p:spPr>
        <p:txBody>
          <a:bodyPr wrap="none" lIns="0" tIns="0" rIns="0" bIns="0" rtlCol="0" anchor="t"/>
          <a:lstStyle/>
          <a:p>
            <a:pPr indent="0" marL="0">
              <a:lnSpc>
                <a:spcPts val="2300"/>
              </a:lnSpc>
              <a:buNone/>
            </a:pPr>
            <a:r>
              <a:rPr lang="en-US" sz="1400" dirty="0">
                <a:solidFill>
                  <a:srgbClr val="E5E0DF"/>
                </a:solidFill>
                <a:latin typeface="Roboto Light" pitchFamily="34" charset="0"/>
                <a:ea typeface="Roboto Light" pitchFamily="34" charset="-122"/>
                <a:cs typeface="Roboto Light" pitchFamily="34" charset="-120"/>
              </a:rPr>
              <a:t>• Intégrer des recommandations personnalisées basées sur les comportements précédents.</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00298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Introduction</a:t>
            </a:r>
            <a:endParaRPr lang="en-US" sz="4450" dirty="0"/>
          </a:p>
        </p:txBody>
      </p:sp>
      <p:sp>
        <p:nvSpPr>
          <p:cNvPr id="4" name="Text 1"/>
          <p:cNvSpPr/>
          <p:nvPr/>
        </p:nvSpPr>
        <p:spPr>
          <a:xfrm>
            <a:off x="793790" y="3051929"/>
            <a:ext cx="7556421" cy="3174563"/>
          </a:xfrm>
          <a:prstGeom prst="rect">
            <a:avLst/>
          </a:prstGeom>
          <a:noFill/>
          <a:ln/>
        </p:spPr>
        <p:txBody>
          <a:bodyPr wrap="square" lIns="0" tIns="0" rIns="0" bIns="0" rtlCol="0" anchor="t"/>
          <a:lstStyle/>
          <a:p>
            <a:pPr indent="0" marL="0">
              <a:lnSpc>
                <a:spcPts val="3550"/>
              </a:lnSpc>
              <a:buNone/>
            </a:pPr>
            <a:r>
              <a:rPr lang="en-US" sz="2200" dirty="0">
                <a:solidFill>
                  <a:srgbClr val="E5E0DF"/>
                </a:solidFill>
                <a:latin typeface="Roboto Light" pitchFamily="34" charset="0"/>
                <a:ea typeface="Roboto Light" pitchFamily="34" charset="-122"/>
                <a:cs typeface="Roboto Light" pitchFamily="34" charset="-120"/>
              </a:rPr>
              <a:t>Bienvenue dans ce projet final d'analyse de données, illustrant l'application pratique des compétences acquises durant la formation. Ma mission est de répondre aux problématiques stratégiques d'OptiGrowth, une entreprise fictive spécialisée dans le conseil et l’optimisation des campagnes marketing pour maximiser les performances commerciales.</a:t>
            </a:r>
            <a:endParaRPr lang="en-US"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1016" y="745212"/>
            <a:ext cx="7674769" cy="1968103"/>
          </a:xfrm>
          <a:prstGeom prst="rect">
            <a:avLst/>
          </a:prstGeom>
          <a:noFill/>
          <a:ln/>
        </p:spPr>
        <p:txBody>
          <a:bodyPr wrap="square" lIns="0" tIns="0" rIns="0" bIns="0" rtlCol="0" anchor="t"/>
          <a:lstStyle/>
          <a:p>
            <a:pPr indent="0" marL="0">
              <a:lnSpc>
                <a:spcPts val="5150"/>
              </a:lnSpc>
              <a:buNone/>
            </a:pPr>
            <a:r>
              <a:rPr lang="en-US" sz="4100" dirty="0">
                <a:solidFill>
                  <a:srgbClr val="F2F2F3"/>
                </a:solidFill>
                <a:latin typeface="Poppins Light" pitchFamily="34" charset="0"/>
                <a:ea typeface="Poppins Light" pitchFamily="34" charset="-122"/>
                <a:cs typeface="Poppins Light" pitchFamily="34" charset="-120"/>
              </a:rPr>
              <a:t>Plan d'action pour l'optimisation des campagnes marketing</a:t>
            </a:r>
            <a:endParaRPr lang="en-US" sz="4100" dirty="0"/>
          </a:p>
        </p:txBody>
      </p:sp>
      <p:sp>
        <p:nvSpPr>
          <p:cNvPr id="4" name="Shape 1"/>
          <p:cNvSpPr/>
          <p:nvPr/>
        </p:nvSpPr>
        <p:spPr>
          <a:xfrm>
            <a:off x="6221016" y="3028117"/>
            <a:ext cx="3732490" cy="2224207"/>
          </a:xfrm>
          <a:prstGeom prst="roundRect">
            <a:avLst>
              <a:gd name="adj" fmla="val 3964"/>
            </a:avLst>
          </a:prstGeom>
          <a:solidFill>
            <a:srgbClr val="3D3D42"/>
          </a:solidFill>
          <a:ln w="7620">
            <a:solidFill>
              <a:srgbClr val="56565B"/>
            </a:solidFill>
            <a:prstDash val="solid"/>
          </a:ln>
        </p:spPr>
      </p:sp>
      <p:sp>
        <p:nvSpPr>
          <p:cNvPr id="5" name="Text 2"/>
          <p:cNvSpPr/>
          <p:nvPr/>
        </p:nvSpPr>
        <p:spPr>
          <a:xfrm>
            <a:off x="6438543" y="3245644"/>
            <a:ext cx="3297436" cy="1640086"/>
          </a:xfrm>
          <a:prstGeom prst="rect">
            <a:avLst/>
          </a:prstGeom>
          <a:noFill/>
          <a:ln/>
        </p:spPr>
        <p:txBody>
          <a:bodyPr wrap="square" lIns="0" tIns="0" rIns="0" bIns="0" rtlCol="0" anchor="t"/>
          <a:lstStyle/>
          <a:p>
            <a:pPr indent="0" marL="0">
              <a:lnSpc>
                <a:spcPts val="2550"/>
              </a:lnSpc>
              <a:buNone/>
            </a:pPr>
            <a:r>
              <a:rPr lang="en-US" sz="2050" b="1" dirty="0">
                <a:solidFill>
                  <a:srgbClr val="E5E0DF"/>
                </a:solidFill>
                <a:latin typeface="Poppins Light" pitchFamily="34" charset="0"/>
                <a:ea typeface="Poppins Light" pitchFamily="34" charset="-122"/>
                <a:cs typeface="Poppins Light" pitchFamily="34" charset="-120"/>
              </a:rPr>
              <a:t>Implémenter des programmes de fidélisation client</a:t>
            </a:r>
            <a:pPr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
</a:t>
            </a:r>
            <a:pPr indent="0" marL="0">
              <a:lnSpc>
                <a:spcPts val="2550"/>
              </a:lnSpc>
              <a:buNone/>
            </a:pPr>
            <a:r>
              <a:rPr lang="en-US" sz="2050" dirty="0">
                <a:solidFill>
                  <a:srgbClr val="E5E0DF"/>
                </a:solidFill>
                <a:latin typeface="Poppins Light" pitchFamily="34" charset="0"/>
                <a:ea typeface="Poppins Light" pitchFamily="34" charset="-122"/>
                <a:cs typeface="Poppins Light" pitchFamily="34" charset="-120"/>
              </a:rPr>
              <a:t>
</a:t>
            </a:r>
            <a:endParaRPr lang="en-US" sz="2050" dirty="0"/>
          </a:p>
        </p:txBody>
      </p:sp>
      <p:sp>
        <p:nvSpPr>
          <p:cNvPr id="6" name="Shape 3"/>
          <p:cNvSpPr/>
          <p:nvPr/>
        </p:nvSpPr>
        <p:spPr>
          <a:xfrm>
            <a:off x="10163413" y="3028117"/>
            <a:ext cx="3732490" cy="2224207"/>
          </a:xfrm>
          <a:prstGeom prst="roundRect">
            <a:avLst>
              <a:gd name="adj" fmla="val 3964"/>
            </a:avLst>
          </a:prstGeom>
          <a:solidFill>
            <a:srgbClr val="3D3D42"/>
          </a:solidFill>
          <a:ln w="7620">
            <a:solidFill>
              <a:srgbClr val="56565B"/>
            </a:solidFill>
            <a:prstDash val="solid"/>
          </a:ln>
        </p:spPr>
      </p:sp>
      <p:sp>
        <p:nvSpPr>
          <p:cNvPr id="7" name="Text 4"/>
          <p:cNvSpPr/>
          <p:nvPr/>
        </p:nvSpPr>
        <p:spPr>
          <a:xfrm>
            <a:off x="10380940" y="3245644"/>
            <a:ext cx="3297436" cy="656034"/>
          </a:xfrm>
          <a:prstGeom prst="rect">
            <a:avLst/>
          </a:prstGeom>
          <a:noFill/>
          <a:ln/>
        </p:spPr>
        <p:txBody>
          <a:bodyPr wrap="square" lIns="0" tIns="0" rIns="0" bIns="0" rtlCol="0" anchor="t"/>
          <a:lstStyle/>
          <a:p>
            <a:pPr indent="0" marL="0">
              <a:lnSpc>
                <a:spcPts val="2550"/>
              </a:lnSpc>
              <a:buNone/>
            </a:pPr>
            <a:r>
              <a:rPr lang="en-US" sz="2050" b="1" dirty="0">
                <a:solidFill>
                  <a:srgbClr val="E5E0DF"/>
                </a:solidFill>
                <a:latin typeface="Poppins Light" pitchFamily="34" charset="0"/>
                <a:ea typeface="Poppins Light" pitchFamily="34" charset="-122"/>
                <a:cs typeface="Poppins Light" pitchFamily="34" charset="-120"/>
              </a:rPr>
              <a:t>Insights des modèles Python :</a:t>
            </a:r>
            <a:endParaRPr lang="en-US" sz="2050" dirty="0"/>
          </a:p>
        </p:txBody>
      </p:sp>
      <p:sp>
        <p:nvSpPr>
          <p:cNvPr id="8" name="Text 5"/>
          <p:cNvSpPr/>
          <p:nvPr/>
        </p:nvSpPr>
        <p:spPr>
          <a:xfrm>
            <a:off x="10380940" y="4027527"/>
            <a:ext cx="3297436" cy="1007269"/>
          </a:xfrm>
          <a:prstGeom prst="rect">
            <a:avLst/>
          </a:prstGeom>
          <a:noFill/>
          <a:ln/>
        </p:spPr>
        <p:txBody>
          <a:bodyPr wrap="square" lIns="0" tIns="0" rIns="0" bIns="0" rtlCol="0" anchor="t"/>
          <a:lstStyle/>
          <a:p>
            <a:pPr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 Les </a:t>
            </a:r>
            <a:pPr indent="0" marL="0">
              <a:lnSpc>
                <a:spcPts val="2600"/>
              </a:lnSpc>
              <a:buNone/>
            </a:pPr>
            <a:r>
              <a:rPr lang="en-US" sz="1650" i="1" dirty="0">
                <a:solidFill>
                  <a:srgbClr val="E5E0DF"/>
                </a:solidFill>
                <a:latin typeface="Roboto Light" pitchFamily="34" charset="0"/>
                <a:ea typeface="Roboto Light" pitchFamily="34" charset="-122"/>
                <a:cs typeface="Roboto Light" pitchFamily="34" charset="-120"/>
              </a:rPr>
              <a:t>Points de fidélité</a:t>
            </a:r>
            <a:pPr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 influencent positivement les conversions répétées.</a:t>
            </a:r>
            <a:endParaRPr lang="en-US" sz="1650" dirty="0"/>
          </a:p>
        </p:txBody>
      </p:sp>
      <p:sp>
        <p:nvSpPr>
          <p:cNvPr id="9" name="Shape 6"/>
          <p:cNvSpPr/>
          <p:nvPr/>
        </p:nvSpPr>
        <p:spPr>
          <a:xfrm>
            <a:off x="6221016" y="5462230"/>
            <a:ext cx="7674769" cy="2022038"/>
          </a:xfrm>
          <a:prstGeom prst="roundRect">
            <a:avLst>
              <a:gd name="adj" fmla="val 4360"/>
            </a:avLst>
          </a:prstGeom>
          <a:solidFill>
            <a:srgbClr val="3D3D42"/>
          </a:solidFill>
          <a:ln w="7620">
            <a:solidFill>
              <a:srgbClr val="56565B"/>
            </a:solidFill>
            <a:prstDash val="solid"/>
          </a:ln>
        </p:spPr>
      </p:sp>
      <p:sp>
        <p:nvSpPr>
          <p:cNvPr id="10" name="Text 7"/>
          <p:cNvSpPr/>
          <p:nvPr/>
        </p:nvSpPr>
        <p:spPr>
          <a:xfrm>
            <a:off x="6438543" y="5679758"/>
            <a:ext cx="2623899" cy="328017"/>
          </a:xfrm>
          <a:prstGeom prst="rect">
            <a:avLst/>
          </a:prstGeom>
          <a:noFill/>
          <a:ln/>
        </p:spPr>
        <p:txBody>
          <a:bodyPr wrap="none" lIns="0" tIns="0" rIns="0" bIns="0" rtlCol="0" anchor="t"/>
          <a:lstStyle/>
          <a:p>
            <a:pPr indent="0" marL="0">
              <a:lnSpc>
                <a:spcPts val="2550"/>
              </a:lnSpc>
              <a:buNone/>
            </a:pPr>
            <a:r>
              <a:rPr lang="en-US" sz="2050" b="1" dirty="0">
                <a:solidFill>
                  <a:srgbClr val="E5E0DF"/>
                </a:solidFill>
                <a:latin typeface="Poppins Light" pitchFamily="34" charset="0"/>
                <a:ea typeface="Poppins Light" pitchFamily="34" charset="-122"/>
                <a:cs typeface="Poppins Light" pitchFamily="34" charset="-120"/>
              </a:rPr>
              <a:t>Action :</a:t>
            </a:r>
            <a:endParaRPr lang="en-US" sz="2050" dirty="0"/>
          </a:p>
        </p:txBody>
      </p:sp>
      <p:sp>
        <p:nvSpPr>
          <p:cNvPr id="11" name="Text 8"/>
          <p:cNvSpPr/>
          <p:nvPr/>
        </p:nvSpPr>
        <p:spPr>
          <a:xfrm>
            <a:off x="6438543" y="6133624"/>
            <a:ext cx="7239714" cy="671512"/>
          </a:xfrm>
          <a:prstGeom prst="rect">
            <a:avLst/>
          </a:prstGeom>
          <a:noFill/>
          <a:ln/>
        </p:spPr>
        <p:txBody>
          <a:bodyPr wrap="square" lIns="0" tIns="0" rIns="0" bIns="0" rtlCol="0" anchor="t"/>
          <a:lstStyle/>
          <a:p>
            <a:pPr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 Mettre en place un programme de fidélité pour encourager les clients existants à effectuer des achats répétés.</a:t>
            </a:r>
            <a:endParaRPr lang="en-US" sz="1650" dirty="0"/>
          </a:p>
        </p:txBody>
      </p:sp>
      <p:sp>
        <p:nvSpPr>
          <p:cNvPr id="12" name="Text 9"/>
          <p:cNvSpPr/>
          <p:nvPr/>
        </p:nvSpPr>
        <p:spPr>
          <a:xfrm>
            <a:off x="6438543" y="6930985"/>
            <a:ext cx="7239714" cy="335756"/>
          </a:xfrm>
          <a:prstGeom prst="rect">
            <a:avLst/>
          </a:prstGeom>
          <a:noFill/>
          <a:ln/>
        </p:spPr>
        <p:txBody>
          <a:bodyPr wrap="none" lIns="0" tIns="0" rIns="0" bIns="0" rtlCol="0" anchor="t"/>
          <a:lstStyle/>
          <a:p>
            <a:pPr indent="0" marL="0">
              <a:lnSpc>
                <a:spcPts val="2600"/>
              </a:lnSpc>
              <a:buNone/>
            </a:pPr>
            <a:r>
              <a:rPr lang="en-US" sz="1650" dirty="0">
                <a:solidFill>
                  <a:srgbClr val="E5E0DF"/>
                </a:solidFill>
                <a:latin typeface="Roboto Light" pitchFamily="34" charset="0"/>
                <a:ea typeface="Roboto Light" pitchFamily="34" charset="-122"/>
                <a:cs typeface="Roboto Light" pitchFamily="34" charset="-120"/>
              </a:rPr>
              <a:t>• Offrir des avantages exclusifs ou des réductions pour renforcer la fidélité.</a:t>
            </a:r>
            <a:endParaRPr lang="en-US" sz="16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8273" y="577334"/>
            <a:ext cx="7740253" cy="1253252"/>
          </a:xfrm>
          <a:prstGeom prst="rect">
            <a:avLst/>
          </a:prstGeom>
          <a:noFill/>
          <a:ln/>
        </p:spPr>
        <p:txBody>
          <a:bodyPr wrap="square" lIns="0" tIns="0" rIns="0" bIns="0" rtlCol="0" anchor="t"/>
          <a:lstStyle/>
          <a:p>
            <a:pPr indent="0" marL="0">
              <a:lnSpc>
                <a:spcPts val="4900"/>
              </a:lnSpc>
              <a:buNone/>
            </a:pPr>
            <a:r>
              <a:rPr lang="en-US" sz="3900" dirty="0">
                <a:solidFill>
                  <a:srgbClr val="F2F2F3"/>
                </a:solidFill>
                <a:latin typeface="Poppins Light" pitchFamily="34" charset="0"/>
                <a:ea typeface="Poppins Light" pitchFamily="34" charset="-122"/>
                <a:cs typeface="Poppins Light" pitchFamily="34" charset="-120"/>
              </a:rPr>
              <a:t>Impact attendu en lien avec la problématique</a:t>
            </a:r>
            <a:endParaRPr lang="en-US" sz="3900" dirty="0"/>
          </a:p>
        </p:txBody>
      </p:sp>
      <p:sp>
        <p:nvSpPr>
          <p:cNvPr id="4" name="Shape 1"/>
          <p:cNvSpPr/>
          <p:nvPr/>
        </p:nvSpPr>
        <p:spPr>
          <a:xfrm>
            <a:off x="6188273" y="2131338"/>
            <a:ext cx="3769876" cy="3194209"/>
          </a:xfrm>
          <a:prstGeom prst="roundRect">
            <a:avLst>
              <a:gd name="adj" fmla="val 2637"/>
            </a:avLst>
          </a:prstGeom>
          <a:solidFill>
            <a:srgbClr val="3D3D42"/>
          </a:solidFill>
          <a:ln w="7620">
            <a:solidFill>
              <a:srgbClr val="56565B"/>
            </a:solidFill>
            <a:prstDash val="solid"/>
          </a:ln>
        </p:spPr>
      </p:sp>
      <p:sp>
        <p:nvSpPr>
          <p:cNvPr id="5" name="Text 2"/>
          <p:cNvSpPr/>
          <p:nvPr/>
        </p:nvSpPr>
        <p:spPr>
          <a:xfrm>
            <a:off x="6396395" y="2339459"/>
            <a:ext cx="3353633" cy="1253490"/>
          </a:xfrm>
          <a:prstGeom prst="rect">
            <a:avLst/>
          </a:prstGeom>
          <a:noFill/>
          <a:ln/>
        </p:spPr>
        <p:txBody>
          <a:bodyPr wrap="square" lIns="0" tIns="0" rIns="0" bIns="0" rtlCol="0" anchor="t"/>
          <a:lstStyle/>
          <a:p>
            <a:pPr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Résolution de la problématique</a:t>
            </a:r>
            <a:pPr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
</a:t>
            </a:r>
            <a:pPr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
</a:t>
            </a:r>
            <a:endParaRPr lang="en-US" sz="1950" dirty="0"/>
          </a:p>
        </p:txBody>
      </p:sp>
      <p:sp>
        <p:nvSpPr>
          <p:cNvPr id="6" name="Shape 3"/>
          <p:cNvSpPr/>
          <p:nvPr/>
        </p:nvSpPr>
        <p:spPr>
          <a:xfrm>
            <a:off x="10158651" y="2131338"/>
            <a:ext cx="3769876" cy="3194209"/>
          </a:xfrm>
          <a:prstGeom prst="roundRect">
            <a:avLst>
              <a:gd name="adj" fmla="val 2637"/>
            </a:avLst>
          </a:prstGeom>
          <a:solidFill>
            <a:srgbClr val="3D3D42"/>
          </a:solidFill>
          <a:ln w="7620">
            <a:solidFill>
              <a:srgbClr val="56565B"/>
            </a:solidFill>
            <a:prstDash val="solid"/>
          </a:ln>
        </p:spPr>
      </p:sp>
      <p:sp>
        <p:nvSpPr>
          <p:cNvPr id="7" name="Text 4"/>
          <p:cNvSpPr/>
          <p:nvPr/>
        </p:nvSpPr>
        <p:spPr>
          <a:xfrm>
            <a:off x="10366772" y="2339459"/>
            <a:ext cx="3353633" cy="1253490"/>
          </a:xfrm>
          <a:prstGeom prst="rect">
            <a:avLst/>
          </a:prstGeom>
          <a:noFill/>
          <a:ln/>
        </p:spPr>
        <p:txBody>
          <a:bodyPr wrap="square" lIns="0" tIns="0" rIns="0" bIns="0" rtlCol="0" anchor="t"/>
          <a:lstStyle/>
          <a:p>
            <a:pPr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Quels facteurs influencent le plus les conversions clients dans les campagnes marketing ?</a:t>
            </a:r>
            <a:endParaRPr lang="en-US" sz="1950" dirty="0"/>
          </a:p>
        </p:txBody>
      </p:sp>
      <p:sp>
        <p:nvSpPr>
          <p:cNvPr id="8" name="Text 5"/>
          <p:cNvSpPr/>
          <p:nvPr/>
        </p:nvSpPr>
        <p:spPr>
          <a:xfrm>
            <a:off x="10366772" y="3713202"/>
            <a:ext cx="3353633" cy="641985"/>
          </a:xfrm>
          <a:prstGeom prst="rect">
            <a:avLst/>
          </a:prstGeom>
          <a:noFill/>
          <a:ln/>
        </p:spPr>
        <p:txBody>
          <a:bodyPr wrap="square" lIns="0" tIns="0" rIns="0" bIns="0" rtlCol="0" anchor="t"/>
          <a:lstStyle/>
          <a:p>
            <a:pPr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Les analyses identifient des leviers majeurs :</a:t>
            </a:r>
            <a:endParaRPr lang="en-US" sz="1550" dirty="0"/>
          </a:p>
        </p:txBody>
      </p:sp>
      <p:sp>
        <p:nvSpPr>
          <p:cNvPr id="9" name="Text 6"/>
          <p:cNvSpPr/>
          <p:nvPr/>
        </p:nvSpPr>
        <p:spPr>
          <a:xfrm>
            <a:off x="10366772" y="4475440"/>
            <a:ext cx="3353633" cy="641985"/>
          </a:xfrm>
          <a:prstGeom prst="rect">
            <a:avLst/>
          </a:prstGeom>
          <a:noFill/>
          <a:ln/>
        </p:spPr>
        <p:txBody>
          <a:bodyPr wrap="square" lIns="0" tIns="0" rIns="0" bIns="0" rtlCol="0" anchor="t"/>
          <a:lstStyle/>
          <a:p>
            <a:pPr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Clics Email, Temps Sur Site, Dépenses Publicitaires, et Pages Visitées.</a:t>
            </a:r>
            <a:endParaRPr lang="en-US" sz="1550" dirty="0"/>
          </a:p>
        </p:txBody>
      </p:sp>
      <p:sp>
        <p:nvSpPr>
          <p:cNvPr id="10" name="Shape 7"/>
          <p:cNvSpPr/>
          <p:nvPr/>
        </p:nvSpPr>
        <p:spPr>
          <a:xfrm>
            <a:off x="6188273" y="5526048"/>
            <a:ext cx="7740253" cy="2126218"/>
          </a:xfrm>
          <a:prstGeom prst="roundRect">
            <a:avLst>
              <a:gd name="adj" fmla="val 3962"/>
            </a:avLst>
          </a:prstGeom>
          <a:solidFill>
            <a:srgbClr val="3D3D42"/>
          </a:solidFill>
          <a:ln w="7620">
            <a:solidFill>
              <a:srgbClr val="56565B"/>
            </a:solidFill>
            <a:prstDash val="solid"/>
          </a:ln>
        </p:spPr>
      </p:sp>
      <p:sp>
        <p:nvSpPr>
          <p:cNvPr id="11" name="Text 8"/>
          <p:cNvSpPr/>
          <p:nvPr/>
        </p:nvSpPr>
        <p:spPr>
          <a:xfrm>
            <a:off x="6396395" y="5734169"/>
            <a:ext cx="7324011" cy="626745"/>
          </a:xfrm>
          <a:prstGeom prst="rect">
            <a:avLst/>
          </a:prstGeom>
          <a:noFill/>
          <a:ln/>
        </p:spPr>
        <p:txBody>
          <a:bodyPr wrap="square" lIns="0" tIns="0" rIns="0" bIns="0" rtlCol="0" anchor="t"/>
          <a:lstStyle/>
          <a:p>
            <a:pPr indent="0" marL="0">
              <a:lnSpc>
                <a:spcPts val="2450"/>
              </a:lnSpc>
              <a:buNone/>
            </a:pPr>
            <a:r>
              <a:rPr lang="en-US" sz="1950" dirty="0">
                <a:solidFill>
                  <a:srgbClr val="E5E0DF"/>
                </a:solidFill>
                <a:latin typeface="Poppins Light" pitchFamily="34" charset="0"/>
                <a:ea typeface="Poppins Light" pitchFamily="34" charset="-122"/>
                <a:cs typeface="Poppins Light" pitchFamily="34" charset="-120"/>
              </a:rPr>
              <a:t>Comment peut - on prédire avec précision les prospects à fort potentiel ?</a:t>
            </a:r>
            <a:endParaRPr lang="en-US" sz="1950" dirty="0"/>
          </a:p>
        </p:txBody>
      </p:sp>
      <p:sp>
        <p:nvSpPr>
          <p:cNvPr id="12" name="Text 9"/>
          <p:cNvSpPr/>
          <p:nvPr/>
        </p:nvSpPr>
        <p:spPr>
          <a:xfrm>
            <a:off x="6396395" y="6481167"/>
            <a:ext cx="7324011" cy="962978"/>
          </a:xfrm>
          <a:prstGeom prst="rect">
            <a:avLst/>
          </a:prstGeom>
          <a:noFill/>
          <a:ln/>
        </p:spPr>
        <p:txBody>
          <a:bodyPr wrap="square" lIns="0" tIns="0" rIns="0" bIns="0" rtlCol="0" anchor="t"/>
          <a:lstStyle/>
          <a:p>
            <a:pPr indent="0" marL="0">
              <a:lnSpc>
                <a:spcPts val="2500"/>
              </a:lnSpc>
              <a:buNone/>
            </a:pPr>
            <a:r>
              <a:rPr lang="en-US" sz="1550" dirty="0">
                <a:solidFill>
                  <a:srgbClr val="E5E0DF"/>
                </a:solidFill>
                <a:latin typeface="Roboto Light" pitchFamily="34" charset="0"/>
                <a:ea typeface="Roboto Light" pitchFamily="34" charset="-122"/>
                <a:cs typeface="Roboto Light" pitchFamily="34" charset="-120"/>
              </a:rPr>
              <a:t>Le modèle prédictif basé sur la régression logistique offre une précision de 91%,  permettant de cibler efficacement les prospects avec le plus fort potentiel de conversion.</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1351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Impact attendu en lien avec les objectifs</a:t>
            </a:r>
            <a:endParaRPr lang="en-US" sz="4450" dirty="0"/>
          </a:p>
        </p:txBody>
      </p:sp>
      <p:sp>
        <p:nvSpPr>
          <p:cNvPr id="4" name="Shape 1"/>
          <p:cNvSpPr/>
          <p:nvPr/>
        </p:nvSpPr>
        <p:spPr>
          <a:xfrm>
            <a:off x="6280190" y="3171230"/>
            <a:ext cx="3664863" cy="2240518"/>
          </a:xfrm>
          <a:prstGeom prst="roundRect">
            <a:avLst>
              <a:gd name="adj" fmla="val 4252"/>
            </a:avLst>
          </a:prstGeom>
          <a:solidFill>
            <a:srgbClr val="3D3D42"/>
          </a:solidFill>
          <a:ln w="7620">
            <a:solidFill>
              <a:srgbClr val="56565B"/>
            </a:solidFill>
            <a:prstDash val="solid"/>
          </a:ln>
        </p:spPr>
      </p:sp>
      <p:sp>
        <p:nvSpPr>
          <p:cNvPr id="5" name="Text 2"/>
          <p:cNvSpPr/>
          <p:nvPr/>
        </p:nvSpPr>
        <p:spPr>
          <a:xfrm>
            <a:off x="6514624" y="3405664"/>
            <a:ext cx="3195995" cy="177165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Optimisation des campagnes marketing</a:t>
            </a:r>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
</a:t>
            </a:r>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
</a:t>
            </a:r>
            <a:endParaRPr lang="en-US" sz="2200" dirty="0"/>
          </a:p>
        </p:txBody>
      </p:sp>
      <p:sp>
        <p:nvSpPr>
          <p:cNvPr id="6" name="Shape 3"/>
          <p:cNvSpPr/>
          <p:nvPr/>
        </p:nvSpPr>
        <p:spPr>
          <a:xfrm>
            <a:off x="10171867" y="3171230"/>
            <a:ext cx="3664863" cy="2240518"/>
          </a:xfrm>
          <a:prstGeom prst="roundRect">
            <a:avLst>
              <a:gd name="adj" fmla="val 4252"/>
            </a:avLst>
          </a:prstGeom>
          <a:solidFill>
            <a:srgbClr val="3D3D42"/>
          </a:solidFill>
          <a:ln w="7620">
            <a:solidFill>
              <a:srgbClr val="56565B"/>
            </a:solidFill>
            <a:prstDash val="solid"/>
          </a:ln>
        </p:spPr>
      </p:sp>
      <p:sp>
        <p:nvSpPr>
          <p:cNvPr id="7" name="Text 4"/>
          <p:cNvSpPr/>
          <p:nvPr/>
        </p:nvSpPr>
        <p:spPr>
          <a:xfrm>
            <a:off x="10406301" y="3405664"/>
            <a:ext cx="3195995" cy="141732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Réduction des coûts d’acquisition client grâce à une meilleure allocation budgétaire.</a:t>
            </a:r>
            <a:endParaRPr lang="en-US" sz="2200" dirty="0"/>
          </a:p>
        </p:txBody>
      </p:sp>
      <p:sp>
        <p:nvSpPr>
          <p:cNvPr id="8" name="Shape 5"/>
          <p:cNvSpPr/>
          <p:nvPr/>
        </p:nvSpPr>
        <p:spPr>
          <a:xfrm>
            <a:off x="6280190" y="5638562"/>
            <a:ext cx="7556421" cy="1177528"/>
          </a:xfrm>
          <a:prstGeom prst="roundRect">
            <a:avLst>
              <a:gd name="adj" fmla="val 8090"/>
            </a:avLst>
          </a:prstGeom>
          <a:solidFill>
            <a:srgbClr val="3D3D42"/>
          </a:solidFill>
          <a:ln w="7620">
            <a:solidFill>
              <a:srgbClr val="56565B"/>
            </a:solidFill>
            <a:prstDash val="solid"/>
          </a:ln>
        </p:spPr>
      </p:sp>
      <p:sp>
        <p:nvSpPr>
          <p:cNvPr id="9" name="Text 6"/>
          <p:cNvSpPr/>
          <p:nvPr/>
        </p:nvSpPr>
        <p:spPr>
          <a:xfrm>
            <a:off x="6514624" y="5872996"/>
            <a:ext cx="7087553"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Augmentation des taux de conversion en ciblant les segments les plus prometteurs.</a:t>
            </a:r>
            <a:endParaRPr lang="en-US" sz="22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59180"/>
            <a:ext cx="7556421" cy="1417558"/>
          </a:xfrm>
          <a:prstGeom prst="rect">
            <a:avLst/>
          </a:prstGeom>
          <a:noFill/>
          <a:ln/>
        </p:spPr>
        <p:txBody>
          <a:bodyPr wrap="squar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Alignement avec les objectifs stratégiques</a:t>
            </a:r>
            <a:endParaRPr lang="en-US" sz="4450" dirty="0"/>
          </a:p>
        </p:txBody>
      </p:sp>
      <p:sp>
        <p:nvSpPr>
          <p:cNvPr id="4" name="Shape 1"/>
          <p:cNvSpPr/>
          <p:nvPr/>
        </p:nvSpPr>
        <p:spPr>
          <a:xfrm>
            <a:off x="6280190" y="2816900"/>
            <a:ext cx="3664863" cy="2594848"/>
          </a:xfrm>
          <a:prstGeom prst="roundRect">
            <a:avLst>
              <a:gd name="adj" fmla="val 3671"/>
            </a:avLst>
          </a:prstGeom>
          <a:solidFill>
            <a:srgbClr val="3D3D42"/>
          </a:solidFill>
          <a:ln w="7620">
            <a:solidFill>
              <a:srgbClr val="56565B"/>
            </a:solidFill>
            <a:prstDash val="solid"/>
          </a:ln>
        </p:spPr>
      </p:sp>
      <p:sp>
        <p:nvSpPr>
          <p:cNvPr id="5" name="Text 2"/>
          <p:cNvSpPr/>
          <p:nvPr/>
        </p:nvSpPr>
        <p:spPr>
          <a:xfrm>
            <a:off x="6514624" y="3051334"/>
            <a:ext cx="3195995" cy="177165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Segmentation avancée des clients pour des campagnes ciblées.</a:t>
            </a:r>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
</a:t>
            </a:r>
            <a:endParaRPr lang="en-US" sz="2200" dirty="0"/>
          </a:p>
        </p:txBody>
      </p:sp>
      <p:sp>
        <p:nvSpPr>
          <p:cNvPr id="6" name="Shape 3"/>
          <p:cNvSpPr/>
          <p:nvPr/>
        </p:nvSpPr>
        <p:spPr>
          <a:xfrm>
            <a:off x="10171867" y="2816900"/>
            <a:ext cx="3664863" cy="2594848"/>
          </a:xfrm>
          <a:prstGeom prst="roundRect">
            <a:avLst>
              <a:gd name="adj" fmla="val 3671"/>
            </a:avLst>
          </a:prstGeom>
          <a:solidFill>
            <a:srgbClr val="3D3D42"/>
          </a:solidFill>
          <a:ln w="7620">
            <a:solidFill>
              <a:srgbClr val="56565B"/>
            </a:solidFill>
            <a:prstDash val="solid"/>
          </a:ln>
        </p:spPr>
      </p:sp>
      <p:sp>
        <p:nvSpPr>
          <p:cNvPr id="7" name="Text 4"/>
          <p:cNvSpPr/>
          <p:nvPr/>
        </p:nvSpPr>
        <p:spPr>
          <a:xfrm>
            <a:off x="10406301" y="3051334"/>
            <a:ext cx="3195995" cy="212598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Création d’une stratégie marketing basée sur les données, garantissant des résultats mesurables.</a:t>
            </a:r>
            <a:endParaRPr lang="en-US" sz="2200" dirty="0"/>
          </a:p>
        </p:txBody>
      </p:sp>
      <p:sp>
        <p:nvSpPr>
          <p:cNvPr id="8" name="Shape 5"/>
          <p:cNvSpPr/>
          <p:nvPr/>
        </p:nvSpPr>
        <p:spPr>
          <a:xfrm>
            <a:off x="6280190" y="5638562"/>
            <a:ext cx="7556421" cy="1531858"/>
          </a:xfrm>
          <a:prstGeom prst="roundRect">
            <a:avLst>
              <a:gd name="adj" fmla="val 6219"/>
            </a:avLst>
          </a:prstGeom>
          <a:solidFill>
            <a:srgbClr val="3D3D42"/>
          </a:solidFill>
          <a:ln w="7620">
            <a:solidFill>
              <a:srgbClr val="56565B"/>
            </a:solidFill>
            <a:prstDash val="solid"/>
          </a:ln>
        </p:spPr>
      </p:sp>
      <p:sp>
        <p:nvSpPr>
          <p:cNvPr id="9" name="Text 6"/>
          <p:cNvSpPr/>
          <p:nvPr/>
        </p:nvSpPr>
        <p:spPr>
          <a:xfrm>
            <a:off x="6514624" y="5872996"/>
            <a:ext cx="7087553" cy="106299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Amélioration du ROI global des campagnes grâce à l’intégration des insights et à une approche basée sur l’apprentissage automatique.</a:t>
            </a:r>
            <a:endParaRPr lang="en-US" sz="22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1921669"/>
            <a:ext cx="10673953"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Merci beaucoup pour votre attention !</a:t>
            </a:r>
            <a:endParaRPr lang="en-US" sz="4450" dirty="0"/>
          </a:p>
        </p:txBody>
      </p:sp>
      <p:sp>
        <p:nvSpPr>
          <p:cNvPr id="3" name="Text 1"/>
          <p:cNvSpPr/>
          <p:nvPr/>
        </p:nvSpPr>
        <p:spPr>
          <a:xfrm>
            <a:off x="793790" y="2970609"/>
            <a:ext cx="7603927" cy="432911"/>
          </a:xfrm>
          <a:prstGeom prst="rect">
            <a:avLst/>
          </a:prstGeom>
          <a:noFill/>
          <a:ln/>
        </p:spPr>
        <p:txBody>
          <a:bodyPr wrap="none" lIns="0" tIns="0" rIns="0" bIns="0" rtlCol="0" anchor="t"/>
          <a:lstStyle/>
          <a:p>
            <a:pPr indent="0" marL="0">
              <a:lnSpc>
                <a:spcPts val="3300"/>
              </a:lnSpc>
              <a:buNone/>
            </a:pPr>
            <a:r>
              <a:rPr lang="en-US" sz="2650" dirty="0">
                <a:solidFill>
                  <a:srgbClr val="F2F2F3"/>
                </a:solidFill>
                <a:latin typeface="Poppins Light" pitchFamily="34" charset="0"/>
                <a:ea typeface="Poppins Light" pitchFamily="34" charset="-122"/>
                <a:cs typeface="Poppins Light" pitchFamily="34" charset="-120"/>
              </a:rPr>
              <a:t>• Je suis prête à répondre à vos questions. </a:t>
            </a:r>
            <a:pPr indent="0" marL="0">
              <a:lnSpc>
                <a:spcPts val="3300"/>
              </a:lnSpc>
              <a:buNone/>
            </a:pPr>
            <a:r>
              <a:rPr lang="en-US" sz="2650" dirty="0">
                <a:solidFill>
                  <a:srgbClr val="000000"/>
                </a:solidFill>
                <a:latin typeface="Poppins Light" pitchFamily="34" charset="0"/>
                <a:ea typeface="Poppins Light" pitchFamily="34" charset="-122"/>
                <a:cs typeface="Poppins Light" pitchFamily="34" charset="-120"/>
              </a:rPr>
              <a:t>☺</a:t>
            </a:r>
            <a:endParaRPr lang="en-US" sz="2650" dirty="0"/>
          </a:p>
        </p:txBody>
      </p:sp>
      <p:pic>
        <p:nvPicPr>
          <p:cNvPr id="4" name="Image 0" descr="preencoded.png">    </p:cNvPr>
          <p:cNvPicPr>
            <a:picLocks noChangeAspect="1"/>
          </p:cNvPicPr>
          <p:nvPr/>
        </p:nvPicPr>
        <p:blipFill>
          <a:blip r:embed="rId1"/>
          <a:stretch>
            <a:fillRect/>
          </a:stretch>
        </p:blipFill>
        <p:spPr>
          <a:xfrm>
            <a:off x="793790" y="3743682"/>
            <a:ext cx="5983486" cy="256424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15301" y="573405"/>
            <a:ext cx="5798344" cy="650796"/>
          </a:xfrm>
          <a:prstGeom prst="rect">
            <a:avLst/>
          </a:prstGeom>
          <a:noFill/>
          <a:ln/>
        </p:spPr>
        <p:txBody>
          <a:bodyPr wrap="none" lIns="0" tIns="0" rIns="0" bIns="0" rtlCol="0" anchor="t"/>
          <a:lstStyle/>
          <a:p>
            <a:pPr indent="0" marL="0">
              <a:lnSpc>
                <a:spcPts val="5100"/>
              </a:lnSpc>
              <a:buNone/>
            </a:pPr>
            <a:r>
              <a:rPr lang="en-US" sz="4050" dirty="0">
                <a:solidFill>
                  <a:srgbClr val="F2F2F3"/>
                </a:solidFill>
                <a:latin typeface="Poppins Light" pitchFamily="34" charset="0"/>
                <a:ea typeface="Poppins Light" pitchFamily="34" charset="-122"/>
                <a:cs typeface="Poppins Light" pitchFamily="34" charset="-120"/>
              </a:rPr>
              <a:t>Contexte et Motivation</a:t>
            </a:r>
            <a:endParaRPr lang="en-US" sz="4050" dirty="0"/>
          </a:p>
        </p:txBody>
      </p:sp>
      <p:pic>
        <p:nvPicPr>
          <p:cNvPr id="4" name="Image 1" descr="preencoded.png">    </p:cNvPr>
          <p:cNvPicPr>
            <a:picLocks noChangeAspect="1"/>
          </p:cNvPicPr>
          <p:nvPr/>
        </p:nvPicPr>
        <p:blipFill>
          <a:blip r:embed="rId2"/>
          <a:stretch>
            <a:fillRect/>
          </a:stretch>
        </p:blipFill>
        <p:spPr>
          <a:xfrm>
            <a:off x="6215301" y="1536502"/>
            <a:ext cx="520660" cy="520660"/>
          </a:xfrm>
          <a:prstGeom prst="rect">
            <a:avLst/>
          </a:prstGeom>
        </p:spPr>
      </p:pic>
      <p:sp>
        <p:nvSpPr>
          <p:cNvPr id="5" name="Text 1"/>
          <p:cNvSpPr/>
          <p:nvPr/>
        </p:nvSpPr>
        <p:spPr>
          <a:xfrm>
            <a:off x="6215301" y="2265402"/>
            <a:ext cx="3037999" cy="325398"/>
          </a:xfrm>
          <a:prstGeom prst="rect">
            <a:avLst/>
          </a:prstGeom>
          <a:noFill/>
          <a:ln/>
        </p:spPr>
        <p:txBody>
          <a:bodyPr wrap="none" lIns="0" tIns="0" rIns="0" bIns="0" rtlCol="0" anchor="t"/>
          <a:lstStyle/>
          <a:p>
            <a:pPr algn="l" indent="0" marL="0">
              <a:lnSpc>
                <a:spcPts val="2550"/>
              </a:lnSpc>
              <a:buNone/>
            </a:pPr>
            <a:r>
              <a:rPr lang="en-US" sz="2000" dirty="0">
                <a:solidFill>
                  <a:srgbClr val="E5E0DF"/>
                </a:solidFill>
                <a:latin typeface="Poppins Light" pitchFamily="34" charset="0"/>
                <a:ea typeface="Poppins Light" pitchFamily="34" charset="-122"/>
                <a:cs typeface="Poppins Light" pitchFamily="34" charset="-120"/>
              </a:rPr>
              <a:t>Optimisation marketing</a:t>
            </a:r>
            <a:endParaRPr lang="en-US" sz="2000" dirty="0"/>
          </a:p>
        </p:txBody>
      </p:sp>
      <p:sp>
        <p:nvSpPr>
          <p:cNvPr id="6" name="Text 2"/>
          <p:cNvSpPr/>
          <p:nvPr/>
        </p:nvSpPr>
        <p:spPr>
          <a:xfrm>
            <a:off x="6215301" y="2715697"/>
            <a:ext cx="7686199" cy="333137"/>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Maximiser les performances des campagnes pour OptiGrowth.</a:t>
            </a:r>
            <a:endParaRPr lang="en-US" sz="1600" dirty="0"/>
          </a:p>
        </p:txBody>
      </p:sp>
      <p:pic>
        <p:nvPicPr>
          <p:cNvPr id="7" name="Image 2" descr="preencoded.png">    </p:cNvPr>
          <p:cNvPicPr>
            <a:picLocks noChangeAspect="1"/>
          </p:cNvPicPr>
          <p:nvPr/>
        </p:nvPicPr>
        <p:blipFill>
          <a:blip r:embed="rId3"/>
          <a:stretch>
            <a:fillRect/>
          </a:stretch>
        </p:blipFill>
        <p:spPr>
          <a:xfrm>
            <a:off x="6215301" y="3673554"/>
            <a:ext cx="520660" cy="520660"/>
          </a:xfrm>
          <a:prstGeom prst="rect">
            <a:avLst/>
          </a:prstGeom>
        </p:spPr>
      </p:pic>
      <p:sp>
        <p:nvSpPr>
          <p:cNvPr id="8" name="Text 3"/>
          <p:cNvSpPr/>
          <p:nvPr/>
        </p:nvSpPr>
        <p:spPr>
          <a:xfrm>
            <a:off x="6215301" y="4402455"/>
            <a:ext cx="3251359" cy="325398"/>
          </a:xfrm>
          <a:prstGeom prst="rect">
            <a:avLst/>
          </a:prstGeom>
          <a:noFill/>
          <a:ln/>
        </p:spPr>
        <p:txBody>
          <a:bodyPr wrap="none" lIns="0" tIns="0" rIns="0" bIns="0" rtlCol="0" anchor="t"/>
          <a:lstStyle/>
          <a:p>
            <a:pPr algn="l" indent="0" marL="0">
              <a:lnSpc>
                <a:spcPts val="2550"/>
              </a:lnSpc>
              <a:buNone/>
            </a:pPr>
            <a:r>
              <a:rPr lang="en-US" sz="2000" dirty="0">
                <a:solidFill>
                  <a:srgbClr val="E5E0DF"/>
                </a:solidFill>
                <a:latin typeface="Poppins Light" pitchFamily="34" charset="0"/>
                <a:ea typeface="Poppins Light" pitchFamily="34" charset="-122"/>
                <a:cs typeface="Poppins Light" pitchFamily="34" charset="-120"/>
              </a:rPr>
              <a:t>Croissance commerciale</a:t>
            </a:r>
            <a:endParaRPr lang="en-US" sz="2000" dirty="0"/>
          </a:p>
        </p:txBody>
      </p:sp>
      <p:sp>
        <p:nvSpPr>
          <p:cNvPr id="9" name="Text 4"/>
          <p:cNvSpPr/>
          <p:nvPr/>
        </p:nvSpPr>
        <p:spPr>
          <a:xfrm>
            <a:off x="6215301" y="4852749"/>
            <a:ext cx="7686199" cy="666274"/>
          </a:xfrm>
          <a:prstGeom prst="rect">
            <a:avLst/>
          </a:prstGeom>
          <a:noFill/>
          <a:ln/>
        </p:spPr>
        <p:txBody>
          <a:bodyPr wrap="square" lIns="0" tIns="0" rIns="0" bIns="0" rtlCol="0" anchor="t"/>
          <a:lstStyle/>
          <a:p>
            <a:pPr algn="l"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Maximiser la croissance commerciale grâce à des outils analytiques avancés et à des techniques de machine learning pour générer un avantage compétitif.</a:t>
            </a:r>
            <a:endParaRPr lang="en-US" sz="1600" dirty="0"/>
          </a:p>
        </p:txBody>
      </p:sp>
      <p:pic>
        <p:nvPicPr>
          <p:cNvPr id="10" name="Image 3" descr="preencoded.png">    </p:cNvPr>
          <p:cNvPicPr>
            <a:picLocks noChangeAspect="1"/>
          </p:cNvPicPr>
          <p:nvPr/>
        </p:nvPicPr>
        <p:blipFill>
          <a:blip r:embed="rId4"/>
          <a:stretch>
            <a:fillRect/>
          </a:stretch>
        </p:blipFill>
        <p:spPr>
          <a:xfrm>
            <a:off x="6215301" y="6143744"/>
            <a:ext cx="520660" cy="520660"/>
          </a:xfrm>
          <a:prstGeom prst="rect">
            <a:avLst/>
          </a:prstGeom>
        </p:spPr>
      </p:pic>
      <p:sp>
        <p:nvSpPr>
          <p:cNvPr id="11" name="Text 5"/>
          <p:cNvSpPr/>
          <p:nvPr/>
        </p:nvSpPr>
        <p:spPr>
          <a:xfrm>
            <a:off x="6215301" y="6872645"/>
            <a:ext cx="2913221" cy="325398"/>
          </a:xfrm>
          <a:prstGeom prst="rect">
            <a:avLst/>
          </a:prstGeom>
          <a:noFill/>
          <a:ln/>
        </p:spPr>
        <p:txBody>
          <a:bodyPr wrap="none" lIns="0" tIns="0" rIns="0" bIns="0" rtlCol="0" anchor="t"/>
          <a:lstStyle/>
          <a:p>
            <a:pPr algn="l" indent="0" marL="0">
              <a:lnSpc>
                <a:spcPts val="2550"/>
              </a:lnSpc>
              <a:buNone/>
            </a:pPr>
            <a:r>
              <a:rPr lang="en-US" sz="2000" dirty="0">
                <a:solidFill>
                  <a:srgbClr val="E5E0DF"/>
                </a:solidFill>
                <a:latin typeface="Poppins Light" pitchFamily="34" charset="0"/>
                <a:ea typeface="Poppins Light" pitchFamily="34" charset="-122"/>
                <a:cs typeface="Poppins Light" pitchFamily="34" charset="-120"/>
              </a:rPr>
              <a:t>Décisions stratégiques</a:t>
            </a:r>
            <a:endParaRPr lang="en-US" sz="2000" dirty="0"/>
          </a:p>
        </p:txBody>
      </p:sp>
      <p:sp>
        <p:nvSpPr>
          <p:cNvPr id="12" name="Text 6"/>
          <p:cNvSpPr/>
          <p:nvPr/>
        </p:nvSpPr>
        <p:spPr>
          <a:xfrm>
            <a:off x="6215301" y="7322939"/>
            <a:ext cx="7686199" cy="333137"/>
          </a:xfrm>
          <a:prstGeom prst="rect">
            <a:avLst/>
          </a:prstGeom>
          <a:noFill/>
          <a:ln/>
        </p:spPr>
        <p:txBody>
          <a:bodyPr wrap="none" lIns="0" tIns="0" rIns="0" bIns="0" rtlCol="0" anchor="t"/>
          <a:lstStyle/>
          <a:p>
            <a:pPr algn="l"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Guider les futures actions marketing avec des insights data-driven.</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16499"/>
            <a:ext cx="618744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Objectifs Stratégiques</a:t>
            </a:r>
            <a:endParaRPr lang="en-US" sz="4450" dirty="0"/>
          </a:p>
        </p:txBody>
      </p:sp>
      <p:pic>
        <p:nvPicPr>
          <p:cNvPr id="3" name="Image 0" descr="preencoded.png">    </p:cNvPr>
          <p:cNvPicPr>
            <a:picLocks noChangeAspect="1"/>
          </p:cNvPicPr>
          <p:nvPr/>
        </p:nvPicPr>
        <p:blipFill>
          <a:blip r:embed="rId1"/>
          <a:stretch>
            <a:fillRect/>
          </a:stretch>
        </p:blipFill>
        <p:spPr>
          <a:xfrm>
            <a:off x="2978348" y="2678906"/>
            <a:ext cx="2152055" cy="1306949"/>
          </a:xfrm>
          <a:prstGeom prst="rect">
            <a:avLst/>
          </a:prstGeom>
        </p:spPr>
      </p:pic>
      <p:sp>
        <p:nvSpPr>
          <p:cNvPr id="4" name="Text 1"/>
          <p:cNvSpPr/>
          <p:nvPr/>
        </p:nvSpPr>
        <p:spPr>
          <a:xfrm>
            <a:off x="4013002" y="3267551"/>
            <a:ext cx="82748" cy="453509"/>
          </a:xfrm>
          <a:prstGeom prst="rect">
            <a:avLst/>
          </a:prstGeom>
          <a:noFill/>
          <a:ln/>
        </p:spPr>
        <p:txBody>
          <a:bodyPr wrap="none" lIns="0" tIns="0" rIns="0" bIns="0" rtlCol="0" anchor="t"/>
          <a:lstStyle/>
          <a:p>
            <a:pPr algn="ctr" indent="0" marL="0">
              <a:lnSpc>
                <a:spcPts val="3550"/>
              </a:lnSpc>
              <a:buNone/>
            </a:pPr>
            <a:r>
              <a:rPr lang="en-US" sz="2200" dirty="0">
                <a:solidFill>
                  <a:srgbClr val="E5E0DF"/>
                </a:solidFill>
                <a:latin typeface="Poppins Light" pitchFamily="34" charset="0"/>
                <a:ea typeface="Poppins Light" pitchFamily="34" charset="-122"/>
                <a:cs typeface="Poppins Light" pitchFamily="34" charset="-120"/>
              </a:rPr>
              <a:t>1</a:t>
            </a:r>
            <a:endParaRPr lang="en-US" sz="2200" dirty="0"/>
          </a:p>
        </p:txBody>
      </p:sp>
      <p:sp>
        <p:nvSpPr>
          <p:cNvPr id="5" name="Text 2"/>
          <p:cNvSpPr/>
          <p:nvPr/>
        </p:nvSpPr>
        <p:spPr>
          <a:xfrm>
            <a:off x="5357217" y="2905720"/>
            <a:ext cx="4452104"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Amélioration des performances</a:t>
            </a:r>
            <a:endParaRPr lang="en-US" sz="2200" dirty="0"/>
          </a:p>
        </p:txBody>
      </p:sp>
      <p:sp>
        <p:nvSpPr>
          <p:cNvPr id="6" name="Text 3"/>
          <p:cNvSpPr/>
          <p:nvPr/>
        </p:nvSpPr>
        <p:spPr>
          <a:xfrm>
            <a:off x="5357217" y="3396139"/>
            <a:ext cx="4868585"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Maximiser les conversions et minimiser les coûts</a:t>
            </a:r>
            <a:endParaRPr lang="en-US" sz="1750" dirty="0"/>
          </a:p>
        </p:txBody>
      </p:sp>
      <p:sp>
        <p:nvSpPr>
          <p:cNvPr id="7" name="Shape 4"/>
          <p:cNvSpPr/>
          <p:nvPr/>
        </p:nvSpPr>
        <p:spPr>
          <a:xfrm>
            <a:off x="5187077" y="3998952"/>
            <a:ext cx="8592860" cy="15240"/>
          </a:xfrm>
          <a:prstGeom prst="roundRect">
            <a:avLst>
              <a:gd name="adj" fmla="val 625116"/>
            </a:avLst>
          </a:prstGeom>
          <a:solidFill>
            <a:srgbClr val="56565B"/>
          </a:solidFill>
          <a:ln/>
        </p:spPr>
      </p:sp>
      <p:pic>
        <p:nvPicPr>
          <p:cNvPr id="8" name="Image 1" descr="preencoded.png">    </p:cNvPr>
          <p:cNvPicPr>
            <a:picLocks noChangeAspect="1"/>
          </p:cNvPicPr>
          <p:nvPr/>
        </p:nvPicPr>
        <p:blipFill>
          <a:blip r:embed="rId2"/>
          <a:stretch>
            <a:fillRect/>
          </a:stretch>
        </p:blipFill>
        <p:spPr>
          <a:xfrm>
            <a:off x="1902381" y="4042529"/>
            <a:ext cx="4304109" cy="1306949"/>
          </a:xfrm>
          <a:prstGeom prst="rect">
            <a:avLst/>
          </a:prstGeom>
        </p:spPr>
      </p:pic>
      <p:sp>
        <p:nvSpPr>
          <p:cNvPr id="9" name="Text 5"/>
          <p:cNvSpPr/>
          <p:nvPr/>
        </p:nvSpPr>
        <p:spPr>
          <a:xfrm>
            <a:off x="3973235" y="4469249"/>
            <a:ext cx="162163" cy="453509"/>
          </a:xfrm>
          <a:prstGeom prst="rect">
            <a:avLst/>
          </a:prstGeom>
          <a:noFill/>
          <a:ln/>
        </p:spPr>
        <p:txBody>
          <a:bodyPr wrap="none" lIns="0" tIns="0" rIns="0" bIns="0" rtlCol="0" anchor="t"/>
          <a:lstStyle/>
          <a:p>
            <a:pPr algn="ctr" indent="0" marL="0">
              <a:lnSpc>
                <a:spcPts val="3550"/>
              </a:lnSpc>
              <a:buNone/>
            </a:pPr>
            <a:r>
              <a:rPr lang="en-US" sz="2200" dirty="0">
                <a:solidFill>
                  <a:srgbClr val="E5E0DF"/>
                </a:solidFill>
                <a:latin typeface="Poppins Light" pitchFamily="34" charset="0"/>
                <a:ea typeface="Poppins Light" pitchFamily="34" charset="-122"/>
                <a:cs typeface="Poppins Light" pitchFamily="34" charset="-120"/>
              </a:rPr>
              <a:t>2</a:t>
            </a:r>
            <a:endParaRPr lang="en-US" sz="2200" dirty="0"/>
          </a:p>
        </p:txBody>
      </p:sp>
      <p:sp>
        <p:nvSpPr>
          <p:cNvPr id="10" name="Text 6"/>
          <p:cNvSpPr/>
          <p:nvPr/>
        </p:nvSpPr>
        <p:spPr>
          <a:xfrm>
            <a:off x="6433304" y="4269343"/>
            <a:ext cx="3582114"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Allocation des ressources</a:t>
            </a:r>
            <a:endParaRPr lang="en-US" sz="2200" dirty="0"/>
          </a:p>
        </p:txBody>
      </p:sp>
      <p:sp>
        <p:nvSpPr>
          <p:cNvPr id="11" name="Text 7"/>
          <p:cNvSpPr/>
          <p:nvPr/>
        </p:nvSpPr>
        <p:spPr>
          <a:xfrm>
            <a:off x="6433304" y="4759762"/>
            <a:ext cx="5817394"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Identifier les campagnes et segments les plus performants</a:t>
            </a:r>
            <a:endParaRPr lang="en-US" sz="1750" dirty="0"/>
          </a:p>
        </p:txBody>
      </p:sp>
      <p:sp>
        <p:nvSpPr>
          <p:cNvPr id="12" name="Shape 8"/>
          <p:cNvSpPr/>
          <p:nvPr/>
        </p:nvSpPr>
        <p:spPr>
          <a:xfrm>
            <a:off x="6263164" y="5362575"/>
            <a:ext cx="7516773" cy="15240"/>
          </a:xfrm>
          <a:prstGeom prst="roundRect">
            <a:avLst>
              <a:gd name="adj" fmla="val 625116"/>
            </a:avLst>
          </a:prstGeom>
          <a:solidFill>
            <a:srgbClr val="56565B"/>
          </a:solidFill>
          <a:ln/>
        </p:spPr>
      </p:sp>
      <p:pic>
        <p:nvPicPr>
          <p:cNvPr id="13" name="Image 2" descr="preencoded.png">    </p:cNvPr>
          <p:cNvPicPr>
            <a:picLocks noChangeAspect="1"/>
          </p:cNvPicPr>
          <p:nvPr/>
        </p:nvPicPr>
        <p:blipFill>
          <a:blip r:embed="rId3"/>
          <a:stretch>
            <a:fillRect/>
          </a:stretch>
        </p:blipFill>
        <p:spPr>
          <a:xfrm>
            <a:off x="826294" y="5406152"/>
            <a:ext cx="6456164" cy="1306949"/>
          </a:xfrm>
          <a:prstGeom prst="rect">
            <a:avLst/>
          </a:prstGeom>
        </p:spPr>
      </p:pic>
      <p:sp>
        <p:nvSpPr>
          <p:cNvPr id="14" name="Text 9"/>
          <p:cNvSpPr/>
          <p:nvPr/>
        </p:nvSpPr>
        <p:spPr>
          <a:xfrm>
            <a:off x="3971330" y="5832872"/>
            <a:ext cx="165854" cy="453509"/>
          </a:xfrm>
          <a:prstGeom prst="rect">
            <a:avLst/>
          </a:prstGeom>
          <a:noFill/>
          <a:ln/>
        </p:spPr>
        <p:txBody>
          <a:bodyPr wrap="none" lIns="0" tIns="0" rIns="0" bIns="0" rtlCol="0" anchor="t"/>
          <a:lstStyle/>
          <a:p>
            <a:pPr algn="ctr" indent="0" marL="0">
              <a:lnSpc>
                <a:spcPts val="3550"/>
              </a:lnSpc>
              <a:buNone/>
            </a:pPr>
            <a:r>
              <a:rPr lang="en-US" sz="2200" dirty="0">
                <a:solidFill>
                  <a:srgbClr val="E5E0DF"/>
                </a:solidFill>
                <a:latin typeface="Poppins Light" pitchFamily="34" charset="0"/>
                <a:ea typeface="Poppins Light" pitchFamily="34" charset="-122"/>
                <a:cs typeface="Poppins Light" pitchFamily="34" charset="-120"/>
              </a:rPr>
              <a:t>3</a:t>
            </a:r>
            <a:endParaRPr lang="en-US" sz="2200" dirty="0"/>
          </a:p>
        </p:txBody>
      </p:sp>
      <p:sp>
        <p:nvSpPr>
          <p:cNvPr id="15" name="Text 10"/>
          <p:cNvSpPr/>
          <p:nvPr/>
        </p:nvSpPr>
        <p:spPr>
          <a:xfrm>
            <a:off x="7509272" y="5632966"/>
            <a:ext cx="2911435" cy="354330"/>
          </a:xfrm>
          <a:prstGeom prst="rect">
            <a:avLst/>
          </a:prstGeom>
          <a:noFill/>
          <a:ln/>
        </p:spPr>
        <p:txBody>
          <a:bodyPr wrap="none" lIns="0" tIns="0" rIns="0" bIns="0" rtlCol="0" anchor="t"/>
          <a:lstStyle/>
          <a:p>
            <a:pPr algn="l"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Insights stratégiques</a:t>
            </a:r>
            <a:endParaRPr lang="en-US" sz="2200" dirty="0"/>
          </a:p>
        </p:txBody>
      </p:sp>
      <p:sp>
        <p:nvSpPr>
          <p:cNvPr id="16" name="Text 11"/>
          <p:cNvSpPr/>
          <p:nvPr/>
        </p:nvSpPr>
        <p:spPr>
          <a:xfrm>
            <a:off x="7509272" y="6123384"/>
            <a:ext cx="5653326" cy="362903"/>
          </a:xfrm>
          <a:prstGeom prst="rect">
            <a:avLst/>
          </a:prstGeom>
          <a:noFill/>
          <a:ln/>
        </p:spPr>
        <p:txBody>
          <a:bodyPr wrap="none" lIns="0" tIns="0" rIns="0" bIns="0" rtlCol="0" anchor="t"/>
          <a:lstStyle/>
          <a:p>
            <a:pPr algn="l"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Proposer des actions concrètes pour guider les décisions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52682"/>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Problématique</a:t>
            </a:r>
            <a:endParaRPr lang="en-US" sz="4450" dirty="0"/>
          </a:p>
        </p:txBody>
      </p:sp>
      <p:sp>
        <p:nvSpPr>
          <p:cNvPr id="4" name="Shape 1"/>
          <p:cNvSpPr/>
          <p:nvPr/>
        </p:nvSpPr>
        <p:spPr>
          <a:xfrm>
            <a:off x="6280190" y="2756773"/>
            <a:ext cx="396835" cy="396835"/>
          </a:xfrm>
          <a:prstGeom prst="roundRect">
            <a:avLst>
              <a:gd name="adj" fmla="val 24007"/>
            </a:avLst>
          </a:prstGeom>
          <a:solidFill>
            <a:srgbClr val="3D3D42"/>
          </a:solidFill>
          <a:ln w="7620">
            <a:solidFill>
              <a:srgbClr val="56565B"/>
            </a:solidFill>
            <a:prstDash val="solid"/>
          </a:ln>
        </p:spPr>
      </p:sp>
      <p:sp>
        <p:nvSpPr>
          <p:cNvPr id="5" name="Text 2"/>
          <p:cNvSpPr/>
          <p:nvPr/>
        </p:nvSpPr>
        <p:spPr>
          <a:xfrm>
            <a:off x="6903839" y="2756773"/>
            <a:ext cx="3041213"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Facteurs de conversion</a:t>
            </a:r>
            <a:endParaRPr lang="en-US" sz="2200" dirty="0"/>
          </a:p>
        </p:txBody>
      </p:sp>
      <p:sp>
        <p:nvSpPr>
          <p:cNvPr id="6" name="Text 3"/>
          <p:cNvSpPr/>
          <p:nvPr/>
        </p:nvSpPr>
        <p:spPr>
          <a:xfrm>
            <a:off x="6903839" y="3601522"/>
            <a:ext cx="3041213"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Identifier les éléments influençant le plus les conversions clients.</a:t>
            </a:r>
            <a:endParaRPr lang="en-US" sz="1750" dirty="0"/>
          </a:p>
        </p:txBody>
      </p:sp>
      <p:sp>
        <p:nvSpPr>
          <p:cNvPr id="7" name="Text 4"/>
          <p:cNvSpPr/>
          <p:nvPr/>
        </p:nvSpPr>
        <p:spPr>
          <a:xfrm>
            <a:off x="6903839" y="4826318"/>
            <a:ext cx="3041213" cy="1451610"/>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Quels facteurs influencent le plus les conversions clients dans les campagnes marketing ?</a:t>
            </a:r>
            <a:endParaRPr lang="en-US" sz="1750" dirty="0"/>
          </a:p>
        </p:txBody>
      </p:sp>
      <p:sp>
        <p:nvSpPr>
          <p:cNvPr id="8" name="Text 5"/>
          <p:cNvSpPr/>
          <p:nvPr/>
        </p:nvSpPr>
        <p:spPr>
          <a:xfrm>
            <a:off x="6903839" y="6414016"/>
            <a:ext cx="3041213"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9" name="Shape 6"/>
          <p:cNvSpPr/>
          <p:nvPr/>
        </p:nvSpPr>
        <p:spPr>
          <a:xfrm>
            <a:off x="10171867" y="2756773"/>
            <a:ext cx="396835" cy="396835"/>
          </a:xfrm>
          <a:prstGeom prst="roundRect">
            <a:avLst>
              <a:gd name="adj" fmla="val 24007"/>
            </a:avLst>
          </a:prstGeom>
          <a:solidFill>
            <a:srgbClr val="3D3D42"/>
          </a:solidFill>
          <a:ln w="7620">
            <a:solidFill>
              <a:srgbClr val="56565B"/>
            </a:solidFill>
            <a:prstDash val="solid"/>
          </a:ln>
        </p:spPr>
      </p:sp>
      <p:sp>
        <p:nvSpPr>
          <p:cNvPr id="10" name="Text 7"/>
          <p:cNvSpPr/>
          <p:nvPr/>
        </p:nvSpPr>
        <p:spPr>
          <a:xfrm>
            <a:off x="10795516" y="2756773"/>
            <a:ext cx="3041213"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Prédiction des prospects</a:t>
            </a:r>
            <a:endParaRPr lang="en-US" sz="2200" dirty="0"/>
          </a:p>
        </p:txBody>
      </p:sp>
      <p:sp>
        <p:nvSpPr>
          <p:cNvPr id="11" name="Text 8"/>
          <p:cNvSpPr/>
          <p:nvPr/>
        </p:nvSpPr>
        <p:spPr>
          <a:xfrm>
            <a:off x="10795516" y="3601522"/>
            <a:ext cx="3041213"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Développer un modèle pour prédire les prospects à fort potentiel.</a:t>
            </a:r>
            <a:endParaRPr lang="en-US" sz="1750" dirty="0"/>
          </a:p>
        </p:txBody>
      </p:sp>
      <p:sp>
        <p:nvSpPr>
          <p:cNvPr id="12" name="Text 9"/>
          <p:cNvSpPr/>
          <p:nvPr/>
        </p:nvSpPr>
        <p:spPr>
          <a:xfrm>
            <a:off x="10795516" y="4826318"/>
            <a:ext cx="3041213"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Comment peut-on prédire avec précision les prospects à fort potentiel ?</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76870" y="839867"/>
            <a:ext cx="4835128" cy="604361"/>
          </a:xfrm>
          <a:prstGeom prst="rect">
            <a:avLst/>
          </a:prstGeom>
          <a:noFill/>
          <a:ln/>
        </p:spPr>
        <p:txBody>
          <a:bodyPr wrap="none" lIns="0" tIns="0" rIns="0" bIns="0" rtlCol="0" anchor="t"/>
          <a:lstStyle/>
          <a:p>
            <a:pPr indent="0" marL="0">
              <a:lnSpc>
                <a:spcPts val="4750"/>
              </a:lnSpc>
              <a:buNone/>
            </a:pPr>
            <a:r>
              <a:rPr lang="en-US" sz="3800" dirty="0">
                <a:solidFill>
                  <a:srgbClr val="F2F2F3"/>
                </a:solidFill>
                <a:latin typeface="Poppins Light" pitchFamily="34" charset="0"/>
                <a:ea typeface="Poppins Light" pitchFamily="34" charset="-122"/>
                <a:cs typeface="Poppins Light" pitchFamily="34" charset="-120"/>
              </a:rPr>
              <a:t>Méthodologie</a:t>
            </a:r>
            <a:endParaRPr lang="en-US" sz="3800" dirty="0"/>
          </a:p>
        </p:txBody>
      </p:sp>
      <p:sp>
        <p:nvSpPr>
          <p:cNvPr id="4" name="Shape 1"/>
          <p:cNvSpPr/>
          <p:nvPr/>
        </p:nvSpPr>
        <p:spPr>
          <a:xfrm>
            <a:off x="955477" y="1734264"/>
            <a:ext cx="22860" cy="5655469"/>
          </a:xfrm>
          <a:prstGeom prst="roundRect">
            <a:avLst>
              <a:gd name="adj" fmla="val 355340"/>
            </a:avLst>
          </a:prstGeom>
          <a:solidFill>
            <a:srgbClr val="56565B"/>
          </a:solidFill>
          <a:ln/>
        </p:spPr>
      </p:sp>
      <p:sp>
        <p:nvSpPr>
          <p:cNvPr id="5" name="Shape 2"/>
          <p:cNvSpPr/>
          <p:nvPr/>
        </p:nvSpPr>
        <p:spPr>
          <a:xfrm>
            <a:off x="1161574" y="2157889"/>
            <a:ext cx="676870" cy="22860"/>
          </a:xfrm>
          <a:prstGeom prst="roundRect">
            <a:avLst>
              <a:gd name="adj" fmla="val 355340"/>
            </a:avLst>
          </a:prstGeom>
          <a:solidFill>
            <a:srgbClr val="56565B"/>
          </a:solidFill>
          <a:ln/>
        </p:spPr>
      </p:sp>
      <p:sp>
        <p:nvSpPr>
          <p:cNvPr id="6" name="Shape 3"/>
          <p:cNvSpPr/>
          <p:nvPr/>
        </p:nvSpPr>
        <p:spPr>
          <a:xfrm>
            <a:off x="749379" y="1951792"/>
            <a:ext cx="435054" cy="435054"/>
          </a:xfrm>
          <a:prstGeom prst="roundRect">
            <a:avLst>
              <a:gd name="adj" fmla="val 18671"/>
            </a:avLst>
          </a:prstGeom>
          <a:solidFill>
            <a:srgbClr val="3D3D42"/>
          </a:solidFill>
          <a:ln w="7620">
            <a:solidFill>
              <a:srgbClr val="56565B"/>
            </a:solidFill>
            <a:prstDash val="solid"/>
          </a:ln>
        </p:spPr>
      </p:sp>
      <p:sp>
        <p:nvSpPr>
          <p:cNvPr id="7" name="Text 4"/>
          <p:cNvSpPr/>
          <p:nvPr/>
        </p:nvSpPr>
        <p:spPr>
          <a:xfrm>
            <a:off x="924520" y="2024182"/>
            <a:ext cx="84773" cy="29015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Poppins Light" pitchFamily="34" charset="0"/>
                <a:ea typeface="Poppins Light" pitchFamily="34" charset="-122"/>
                <a:cs typeface="Poppins Light" pitchFamily="34" charset="-120"/>
              </a:rPr>
              <a:t>1</a:t>
            </a:r>
            <a:endParaRPr lang="en-US" sz="2250" dirty="0"/>
          </a:p>
        </p:txBody>
      </p:sp>
      <p:sp>
        <p:nvSpPr>
          <p:cNvPr id="8" name="Text 5"/>
          <p:cNvSpPr/>
          <p:nvPr/>
        </p:nvSpPr>
        <p:spPr>
          <a:xfrm>
            <a:off x="2030611" y="1927622"/>
            <a:ext cx="4720352"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Exploration et préparation des données</a:t>
            </a:r>
            <a:endParaRPr lang="en-US" sz="1900" dirty="0"/>
          </a:p>
        </p:txBody>
      </p:sp>
      <p:sp>
        <p:nvSpPr>
          <p:cNvPr id="9" name="Text 6"/>
          <p:cNvSpPr/>
          <p:nvPr/>
        </p:nvSpPr>
        <p:spPr>
          <a:xfrm>
            <a:off x="2030611" y="2345769"/>
            <a:ext cx="6436519" cy="309324"/>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Roboto Light" pitchFamily="34" charset="0"/>
                <a:ea typeface="Roboto Light" pitchFamily="34" charset="-122"/>
                <a:cs typeface="Roboto Light" pitchFamily="34" charset="-120"/>
              </a:rPr>
              <a:t>Nettoyage et analyse exploratoire des données marketing d'OptiGrowth.</a:t>
            </a:r>
            <a:endParaRPr lang="en-US" sz="1500" dirty="0"/>
          </a:p>
        </p:txBody>
      </p:sp>
      <p:sp>
        <p:nvSpPr>
          <p:cNvPr id="10" name="Shape 7"/>
          <p:cNvSpPr/>
          <p:nvPr/>
        </p:nvSpPr>
        <p:spPr>
          <a:xfrm>
            <a:off x="1161574" y="3465433"/>
            <a:ext cx="676870" cy="22860"/>
          </a:xfrm>
          <a:prstGeom prst="roundRect">
            <a:avLst>
              <a:gd name="adj" fmla="val 355340"/>
            </a:avLst>
          </a:prstGeom>
          <a:solidFill>
            <a:srgbClr val="56565B"/>
          </a:solidFill>
          <a:ln/>
        </p:spPr>
      </p:sp>
      <p:sp>
        <p:nvSpPr>
          <p:cNvPr id="11" name="Shape 8"/>
          <p:cNvSpPr/>
          <p:nvPr/>
        </p:nvSpPr>
        <p:spPr>
          <a:xfrm>
            <a:off x="749379" y="3259336"/>
            <a:ext cx="435054" cy="435054"/>
          </a:xfrm>
          <a:prstGeom prst="roundRect">
            <a:avLst>
              <a:gd name="adj" fmla="val 18671"/>
            </a:avLst>
          </a:prstGeom>
          <a:solidFill>
            <a:srgbClr val="3D3D42"/>
          </a:solidFill>
          <a:ln w="7620">
            <a:solidFill>
              <a:srgbClr val="56565B"/>
            </a:solidFill>
            <a:prstDash val="solid"/>
          </a:ln>
        </p:spPr>
      </p:sp>
      <p:sp>
        <p:nvSpPr>
          <p:cNvPr id="12" name="Text 9"/>
          <p:cNvSpPr/>
          <p:nvPr/>
        </p:nvSpPr>
        <p:spPr>
          <a:xfrm>
            <a:off x="883920" y="3331726"/>
            <a:ext cx="165973" cy="29015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Poppins Light" pitchFamily="34" charset="0"/>
                <a:ea typeface="Poppins Light" pitchFamily="34" charset="-122"/>
                <a:cs typeface="Poppins Light" pitchFamily="34" charset="-120"/>
              </a:rPr>
              <a:t>2</a:t>
            </a:r>
            <a:endParaRPr lang="en-US" sz="2250" dirty="0"/>
          </a:p>
        </p:txBody>
      </p:sp>
      <p:sp>
        <p:nvSpPr>
          <p:cNvPr id="13" name="Text 10"/>
          <p:cNvSpPr/>
          <p:nvPr/>
        </p:nvSpPr>
        <p:spPr>
          <a:xfrm>
            <a:off x="2030611" y="3235166"/>
            <a:ext cx="4552950"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Visualisation interactive avec Power BI</a:t>
            </a:r>
            <a:endParaRPr lang="en-US" sz="1900" dirty="0"/>
          </a:p>
        </p:txBody>
      </p:sp>
      <p:sp>
        <p:nvSpPr>
          <p:cNvPr id="14" name="Text 11"/>
          <p:cNvSpPr/>
          <p:nvPr/>
        </p:nvSpPr>
        <p:spPr>
          <a:xfrm>
            <a:off x="2030611" y="3653314"/>
            <a:ext cx="6436519" cy="309324"/>
          </a:xfrm>
          <a:prstGeom prst="rect">
            <a:avLst/>
          </a:prstGeom>
          <a:noFill/>
          <a:ln/>
        </p:spPr>
        <p:txBody>
          <a:bodyPr wrap="none" lIns="0" tIns="0" rIns="0" bIns="0" rtlCol="0" anchor="t"/>
          <a:lstStyle/>
          <a:p>
            <a:pPr algn="l" indent="0" marL="0">
              <a:lnSpc>
                <a:spcPts val="2400"/>
              </a:lnSpc>
              <a:buNone/>
            </a:pPr>
            <a:r>
              <a:rPr lang="en-US" sz="1500" dirty="0">
                <a:solidFill>
                  <a:srgbClr val="E5E0DF"/>
                </a:solidFill>
                <a:latin typeface="Roboto Light" pitchFamily="34" charset="0"/>
                <a:ea typeface="Roboto Light" pitchFamily="34" charset="-122"/>
                <a:cs typeface="Roboto Light" pitchFamily="34" charset="-120"/>
              </a:rPr>
              <a:t>Création de tableaux de bord pour suivre les performances des campagnes.</a:t>
            </a:r>
            <a:endParaRPr lang="en-US" sz="1500" dirty="0"/>
          </a:p>
        </p:txBody>
      </p:sp>
      <p:sp>
        <p:nvSpPr>
          <p:cNvPr id="15" name="Shape 12"/>
          <p:cNvSpPr/>
          <p:nvPr/>
        </p:nvSpPr>
        <p:spPr>
          <a:xfrm>
            <a:off x="1161574" y="4772978"/>
            <a:ext cx="676870" cy="22860"/>
          </a:xfrm>
          <a:prstGeom prst="roundRect">
            <a:avLst>
              <a:gd name="adj" fmla="val 355340"/>
            </a:avLst>
          </a:prstGeom>
          <a:solidFill>
            <a:srgbClr val="56565B"/>
          </a:solidFill>
          <a:ln/>
        </p:spPr>
      </p:sp>
      <p:sp>
        <p:nvSpPr>
          <p:cNvPr id="16" name="Shape 13"/>
          <p:cNvSpPr/>
          <p:nvPr/>
        </p:nvSpPr>
        <p:spPr>
          <a:xfrm>
            <a:off x="749379" y="4566880"/>
            <a:ext cx="435054" cy="435054"/>
          </a:xfrm>
          <a:prstGeom prst="roundRect">
            <a:avLst>
              <a:gd name="adj" fmla="val 18671"/>
            </a:avLst>
          </a:prstGeom>
          <a:solidFill>
            <a:srgbClr val="3D3D42"/>
          </a:solidFill>
          <a:ln w="7620">
            <a:solidFill>
              <a:srgbClr val="56565B"/>
            </a:solidFill>
            <a:prstDash val="solid"/>
          </a:ln>
        </p:spPr>
      </p:sp>
      <p:sp>
        <p:nvSpPr>
          <p:cNvPr id="17" name="Text 14"/>
          <p:cNvSpPr/>
          <p:nvPr/>
        </p:nvSpPr>
        <p:spPr>
          <a:xfrm>
            <a:off x="882015" y="4639270"/>
            <a:ext cx="169783" cy="29015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Poppins Light" pitchFamily="34" charset="0"/>
                <a:ea typeface="Poppins Light" pitchFamily="34" charset="-122"/>
                <a:cs typeface="Poppins Light" pitchFamily="34" charset="-120"/>
              </a:rPr>
              <a:t>3</a:t>
            </a:r>
            <a:endParaRPr lang="en-US" sz="2250" dirty="0"/>
          </a:p>
        </p:txBody>
      </p:sp>
      <p:sp>
        <p:nvSpPr>
          <p:cNvPr id="18" name="Text 15"/>
          <p:cNvSpPr/>
          <p:nvPr/>
        </p:nvSpPr>
        <p:spPr>
          <a:xfrm>
            <a:off x="2030611" y="4542711"/>
            <a:ext cx="4318159"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Modélisation prédictive avec Python</a:t>
            </a:r>
            <a:endParaRPr lang="en-US" sz="1900" dirty="0"/>
          </a:p>
        </p:txBody>
      </p:sp>
      <p:sp>
        <p:nvSpPr>
          <p:cNvPr id="19" name="Text 16"/>
          <p:cNvSpPr/>
          <p:nvPr/>
        </p:nvSpPr>
        <p:spPr>
          <a:xfrm>
            <a:off x="2030611" y="4960858"/>
            <a:ext cx="6436519" cy="618649"/>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Light" pitchFamily="34" charset="0"/>
                <a:ea typeface="Roboto Light" pitchFamily="34" charset="-122"/>
                <a:cs typeface="Roboto Light" pitchFamily="34" charset="-120"/>
              </a:rPr>
              <a:t>Développement d'un modèle de régression logistique pour identifier les prospects.</a:t>
            </a:r>
            <a:endParaRPr lang="en-US" sz="1500" dirty="0"/>
          </a:p>
        </p:txBody>
      </p:sp>
      <p:sp>
        <p:nvSpPr>
          <p:cNvPr id="20" name="Shape 17"/>
          <p:cNvSpPr/>
          <p:nvPr/>
        </p:nvSpPr>
        <p:spPr>
          <a:xfrm>
            <a:off x="1161574" y="6389846"/>
            <a:ext cx="676870" cy="22860"/>
          </a:xfrm>
          <a:prstGeom prst="roundRect">
            <a:avLst>
              <a:gd name="adj" fmla="val 355340"/>
            </a:avLst>
          </a:prstGeom>
          <a:solidFill>
            <a:srgbClr val="56565B"/>
          </a:solidFill>
          <a:ln/>
        </p:spPr>
      </p:sp>
      <p:sp>
        <p:nvSpPr>
          <p:cNvPr id="21" name="Shape 18"/>
          <p:cNvSpPr/>
          <p:nvPr/>
        </p:nvSpPr>
        <p:spPr>
          <a:xfrm>
            <a:off x="749379" y="6183749"/>
            <a:ext cx="435054" cy="435054"/>
          </a:xfrm>
          <a:prstGeom prst="roundRect">
            <a:avLst>
              <a:gd name="adj" fmla="val 18671"/>
            </a:avLst>
          </a:prstGeom>
          <a:solidFill>
            <a:srgbClr val="3D3D42"/>
          </a:solidFill>
          <a:ln w="7620">
            <a:solidFill>
              <a:srgbClr val="56565B"/>
            </a:solidFill>
            <a:prstDash val="solid"/>
          </a:ln>
        </p:spPr>
      </p:sp>
      <p:sp>
        <p:nvSpPr>
          <p:cNvPr id="22" name="Text 19"/>
          <p:cNvSpPr/>
          <p:nvPr/>
        </p:nvSpPr>
        <p:spPr>
          <a:xfrm>
            <a:off x="877967" y="6256139"/>
            <a:ext cx="177879" cy="290155"/>
          </a:xfrm>
          <a:prstGeom prst="rect">
            <a:avLst/>
          </a:prstGeom>
          <a:noFill/>
          <a:ln/>
        </p:spPr>
        <p:txBody>
          <a:bodyPr wrap="none" lIns="0" tIns="0" rIns="0" bIns="0" rtlCol="0" anchor="t"/>
          <a:lstStyle/>
          <a:p>
            <a:pPr algn="ctr" indent="0" marL="0">
              <a:lnSpc>
                <a:spcPts val="2250"/>
              </a:lnSpc>
              <a:buNone/>
            </a:pPr>
            <a:r>
              <a:rPr lang="en-US" sz="2250" dirty="0">
                <a:solidFill>
                  <a:srgbClr val="E5E0DF"/>
                </a:solidFill>
                <a:latin typeface="Poppins Light" pitchFamily="34" charset="0"/>
                <a:ea typeface="Poppins Light" pitchFamily="34" charset="-122"/>
                <a:cs typeface="Poppins Light" pitchFamily="34" charset="-120"/>
              </a:rPr>
              <a:t>4</a:t>
            </a:r>
            <a:endParaRPr lang="en-US" sz="2250" dirty="0"/>
          </a:p>
        </p:txBody>
      </p:sp>
      <p:sp>
        <p:nvSpPr>
          <p:cNvPr id="23" name="Text 20"/>
          <p:cNvSpPr/>
          <p:nvPr/>
        </p:nvSpPr>
        <p:spPr>
          <a:xfrm>
            <a:off x="2030611" y="6159579"/>
            <a:ext cx="3705225" cy="302181"/>
          </a:xfrm>
          <a:prstGeom prst="rect">
            <a:avLst/>
          </a:prstGeom>
          <a:noFill/>
          <a:ln/>
        </p:spPr>
        <p:txBody>
          <a:bodyPr wrap="none" lIns="0" tIns="0" rIns="0" bIns="0" rtlCol="0" anchor="t"/>
          <a:lstStyle/>
          <a:p>
            <a:pPr algn="l" indent="0" marL="0">
              <a:lnSpc>
                <a:spcPts val="2350"/>
              </a:lnSpc>
              <a:buNone/>
            </a:pPr>
            <a:r>
              <a:rPr lang="en-US" sz="1900" dirty="0">
                <a:solidFill>
                  <a:srgbClr val="E5E0DF"/>
                </a:solidFill>
                <a:latin typeface="Poppins Light" pitchFamily="34" charset="0"/>
                <a:ea typeface="Poppins Light" pitchFamily="34" charset="-122"/>
                <a:cs typeface="Poppins Light" pitchFamily="34" charset="-120"/>
              </a:rPr>
              <a:t>Synthèse et recommandations</a:t>
            </a:r>
            <a:endParaRPr lang="en-US" sz="1900" dirty="0"/>
          </a:p>
        </p:txBody>
      </p:sp>
      <p:sp>
        <p:nvSpPr>
          <p:cNvPr id="24" name="Text 21"/>
          <p:cNvSpPr/>
          <p:nvPr/>
        </p:nvSpPr>
        <p:spPr>
          <a:xfrm>
            <a:off x="2030611" y="6577727"/>
            <a:ext cx="6436519" cy="618649"/>
          </a:xfrm>
          <a:prstGeom prst="rect">
            <a:avLst/>
          </a:prstGeom>
          <a:noFill/>
          <a:ln/>
        </p:spPr>
        <p:txBody>
          <a:bodyPr wrap="square" lIns="0" tIns="0" rIns="0" bIns="0" rtlCol="0" anchor="t"/>
          <a:lstStyle/>
          <a:p>
            <a:pPr algn="l" indent="0" marL="0">
              <a:lnSpc>
                <a:spcPts val="2400"/>
              </a:lnSpc>
              <a:buNone/>
            </a:pPr>
            <a:r>
              <a:rPr lang="en-US" sz="1500" dirty="0">
                <a:solidFill>
                  <a:srgbClr val="E5E0DF"/>
                </a:solidFill>
                <a:latin typeface="Roboto Light" pitchFamily="34" charset="0"/>
                <a:ea typeface="Roboto Light" pitchFamily="34" charset="-122"/>
                <a:cs typeface="Roboto Light" pitchFamily="34" charset="-120"/>
              </a:rPr>
              <a:t>Interprétation des résultats pour fournir des actions stratégiques exploitables.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5599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F2F3"/>
                </a:solidFill>
                <a:latin typeface="Poppins Light" pitchFamily="34" charset="0"/>
                <a:ea typeface="Poppins Light" pitchFamily="34" charset="-122"/>
                <a:cs typeface="Poppins Light" pitchFamily="34" charset="-120"/>
              </a:rPr>
              <a:t>Impact attendu</a:t>
            </a:r>
            <a:endParaRPr lang="en-US" sz="4450" dirty="0"/>
          </a:p>
        </p:txBody>
      </p:sp>
      <p:sp>
        <p:nvSpPr>
          <p:cNvPr id="4" name="Shape 1"/>
          <p:cNvSpPr/>
          <p:nvPr/>
        </p:nvSpPr>
        <p:spPr>
          <a:xfrm>
            <a:off x="6280190" y="2304931"/>
            <a:ext cx="3664863" cy="2756654"/>
          </a:xfrm>
          <a:prstGeom prst="roundRect">
            <a:avLst>
              <a:gd name="adj" fmla="val 3456"/>
            </a:avLst>
          </a:prstGeom>
          <a:solidFill>
            <a:srgbClr val="3D3D42"/>
          </a:solidFill>
          <a:ln w="7620">
            <a:solidFill>
              <a:srgbClr val="56565B"/>
            </a:solidFill>
            <a:prstDash val="solid"/>
          </a:ln>
        </p:spPr>
      </p:sp>
      <p:sp>
        <p:nvSpPr>
          <p:cNvPr id="5" name="Text 2"/>
          <p:cNvSpPr/>
          <p:nvPr/>
        </p:nvSpPr>
        <p:spPr>
          <a:xfrm>
            <a:off x="6514624" y="2539365"/>
            <a:ext cx="3195995" cy="70866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Meilleure allocation des ressources</a:t>
            </a:r>
            <a:endParaRPr lang="en-US" sz="2200" dirty="0"/>
          </a:p>
        </p:txBody>
      </p:sp>
      <p:sp>
        <p:nvSpPr>
          <p:cNvPr id="6" name="Text 3"/>
          <p:cNvSpPr/>
          <p:nvPr/>
        </p:nvSpPr>
        <p:spPr>
          <a:xfrm>
            <a:off x="6514624" y="3384113"/>
            <a:ext cx="3195995"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Identifier les campagnes et les segments à prioriser.</a:t>
            </a:r>
            <a:endParaRPr lang="en-US" sz="1750" dirty="0"/>
          </a:p>
        </p:txBody>
      </p:sp>
      <p:sp>
        <p:nvSpPr>
          <p:cNvPr id="7" name="Shape 4"/>
          <p:cNvSpPr/>
          <p:nvPr/>
        </p:nvSpPr>
        <p:spPr>
          <a:xfrm>
            <a:off x="10171867" y="2304931"/>
            <a:ext cx="3664863" cy="2756654"/>
          </a:xfrm>
          <a:prstGeom prst="roundRect">
            <a:avLst>
              <a:gd name="adj" fmla="val 3456"/>
            </a:avLst>
          </a:prstGeom>
          <a:solidFill>
            <a:srgbClr val="3D3D42"/>
          </a:solidFill>
          <a:ln w="7620">
            <a:solidFill>
              <a:srgbClr val="56565B"/>
            </a:solidFill>
            <a:prstDash val="solid"/>
          </a:ln>
        </p:spPr>
      </p:sp>
      <p:sp>
        <p:nvSpPr>
          <p:cNvPr id="8" name="Text 5"/>
          <p:cNvSpPr/>
          <p:nvPr/>
        </p:nvSpPr>
        <p:spPr>
          <a:xfrm>
            <a:off x="10406301" y="2539365"/>
            <a:ext cx="3195995" cy="1062990"/>
          </a:xfrm>
          <a:prstGeom prst="rect">
            <a:avLst/>
          </a:prstGeom>
          <a:noFill/>
          <a:ln/>
        </p:spPr>
        <p:txBody>
          <a:bodyPr wrap="squar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Amélioration des performances globales</a:t>
            </a:r>
            <a:endParaRPr lang="en-US" sz="2200" dirty="0"/>
          </a:p>
        </p:txBody>
      </p:sp>
      <p:sp>
        <p:nvSpPr>
          <p:cNvPr id="9" name="Text 6"/>
          <p:cNvSpPr/>
          <p:nvPr/>
        </p:nvSpPr>
        <p:spPr>
          <a:xfrm>
            <a:off x="10406301" y="3738443"/>
            <a:ext cx="3195995" cy="1088708"/>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Maximiser les conversions et minimiser les coûts grâce à une segmentation précise.</a:t>
            </a:r>
            <a:endParaRPr lang="en-US" sz="1750" dirty="0"/>
          </a:p>
        </p:txBody>
      </p:sp>
      <p:sp>
        <p:nvSpPr>
          <p:cNvPr id="10" name="Shape 7"/>
          <p:cNvSpPr/>
          <p:nvPr/>
        </p:nvSpPr>
        <p:spPr>
          <a:xfrm>
            <a:off x="6280190" y="5288399"/>
            <a:ext cx="7556421" cy="1685092"/>
          </a:xfrm>
          <a:prstGeom prst="roundRect">
            <a:avLst>
              <a:gd name="adj" fmla="val 5654"/>
            </a:avLst>
          </a:prstGeom>
          <a:solidFill>
            <a:srgbClr val="3D3D42"/>
          </a:solidFill>
          <a:ln w="7620">
            <a:solidFill>
              <a:srgbClr val="56565B"/>
            </a:solidFill>
            <a:prstDash val="solid"/>
          </a:ln>
        </p:spPr>
      </p:sp>
      <p:sp>
        <p:nvSpPr>
          <p:cNvPr id="11" name="Text 8"/>
          <p:cNvSpPr/>
          <p:nvPr/>
        </p:nvSpPr>
        <p:spPr>
          <a:xfrm>
            <a:off x="6514624" y="5522833"/>
            <a:ext cx="4924425" cy="354330"/>
          </a:xfrm>
          <a:prstGeom prst="rect">
            <a:avLst/>
          </a:prstGeom>
          <a:noFill/>
          <a:ln/>
        </p:spPr>
        <p:txBody>
          <a:bodyPr wrap="none" lIns="0" tIns="0" rIns="0" bIns="0" rtlCol="0" anchor="t"/>
          <a:lstStyle/>
          <a:p>
            <a:pPr indent="0" marL="0">
              <a:lnSpc>
                <a:spcPts val="2750"/>
              </a:lnSpc>
              <a:buNone/>
            </a:pPr>
            <a:r>
              <a:rPr lang="en-US" sz="2200" dirty="0">
                <a:solidFill>
                  <a:srgbClr val="E5E0DF"/>
                </a:solidFill>
                <a:latin typeface="Poppins Light" pitchFamily="34" charset="0"/>
                <a:ea typeface="Poppins Light" pitchFamily="34" charset="-122"/>
                <a:cs typeface="Poppins Light" pitchFamily="34" charset="-120"/>
              </a:rPr>
              <a:t>Utilisation des insights stratégiques</a:t>
            </a:r>
            <a:endParaRPr lang="en-US" sz="2200" dirty="0"/>
          </a:p>
        </p:txBody>
      </p:sp>
      <p:sp>
        <p:nvSpPr>
          <p:cNvPr id="12" name="Text 9"/>
          <p:cNvSpPr/>
          <p:nvPr/>
        </p:nvSpPr>
        <p:spPr>
          <a:xfrm>
            <a:off x="6514624" y="6013252"/>
            <a:ext cx="7087553" cy="725805"/>
          </a:xfrm>
          <a:prstGeom prst="rect">
            <a:avLst/>
          </a:prstGeom>
          <a:noFill/>
          <a:ln/>
        </p:spPr>
        <p:txBody>
          <a:bodyPr wrap="square" lIns="0" tIns="0" rIns="0" bIns="0" rtlCol="0" anchor="t"/>
          <a:lstStyle/>
          <a:p>
            <a:pPr indent="0" marL="0">
              <a:lnSpc>
                <a:spcPts val="2850"/>
              </a:lnSpc>
              <a:buNone/>
            </a:pPr>
            <a:r>
              <a:rPr lang="en-US" sz="1750" dirty="0">
                <a:solidFill>
                  <a:srgbClr val="E5E0DF"/>
                </a:solidFill>
                <a:latin typeface="Roboto Light" pitchFamily="34" charset="0"/>
                <a:ea typeface="Roboto Light" pitchFamily="34" charset="-122"/>
                <a:cs typeface="Roboto Light" pitchFamily="34" charset="-120"/>
              </a:rPr>
              <a:t>Proposer des actions concrètes pour guider les décisions marketing futures.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73073" y="608290"/>
            <a:ext cx="7597854" cy="1380411"/>
          </a:xfrm>
          <a:prstGeom prst="rect">
            <a:avLst/>
          </a:prstGeom>
          <a:noFill/>
          <a:ln/>
        </p:spPr>
        <p:txBody>
          <a:bodyPr wrap="square" lIns="0" tIns="0" rIns="0" bIns="0" rtlCol="0" anchor="t"/>
          <a:lstStyle/>
          <a:p>
            <a:pPr indent="0" marL="0">
              <a:lnSpc>
                <a:spcPts val="5400"/>
              </a:lnSpc>
              <a:buNone/>
            </a:pPr>
            <a:r>
              <a:rPr lang="en-US" sz="4300" dirty="0">
                <a:solidFill>
                  <a:srgbClr val="F2F2F3"/>
                </a:solidFill>
                <a:latin typeface="Poppins Light" pitchFamily="34" charset="0"/>
                <a:ea typeface="Poppins Light" pitchFamily="34" charset="-122"/>
                <a:cs typeface="Poppins Light" pitchFamily="34" charset="-120"/>
              </a:rPr>
              <a:t>Visualisation interactive avec Power BI</a:t>
            </a:r>
            <a:endParaRPr lang="en-US" sz="4300" dirty="0"/>
          </a:p>
        </p:txBody>
      </p:sp>
      <p:pic>
        <p:nvPicPr>
          <p:cNvPr id="4" name="Image 1" descr="preencoded.png">    </p:cNvPr>
          <p:cNvPicPr>
            <a:picLocks noChangeAspect="1"/>
          </p:cNvPicPr>
          <p:nvPr/>
        </p:nvPicPr>
        <p:blipFill>
          <a:blip r:embed="rId2"/>
          <a:stretch>
            <a:fillRect/>
          </a:stretch>
        </p:blipFill>
        <p:spPr>
          <a:xfrm>
            <a:off x="773073" y="2319933"/>
            <a:ext cx="1104424" cy="1767126"/>
          </a:xfrm>
          <a:prstGeom prst="rect">
            <a:avLst/>
          </a:prstGeom>
        </p:spPr>
      </p:pic>
      <p:sp>
        <p:nvSpPr>
          <p:cNvPr id="5" name="Text 1"/>
          <p:cNvSpPr/>
          <p:nvPr/>
        </p:nvSpPr>
        <p:spPr>
          <a:xfrm>
            <a:off x="2208728" y="2540794"/>
            <a:ext cx="4045744" cy="345043"/>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Poppins Light" pitchFamily="34" charset="0"/>
                <a:ea typeface="Poppins Light" pitchFamily="34" charset="-122"/>
                <a:cs typeface="Poppins Light" pitchFamily="34" charset="-120"/>
              </a:rPr>
              <a:t>Création de tableaux de bord</a:t>
            </a:r>
            <a:endParaRPr lang="en-US" sz="2150" dirty="0"/>
          </a:p>
        </p:txBody>
      </p:sp>
      <p:sp>
        <p:nvSpPr>
          <p:cNvPr id="6" name="Text 2"/>
          <p:cNvSpPr/>
          <p:nvPr/>
        </p:nvSpPr>
        <p:spPr>
          <a:xfrm>
            <a:off x="2208728" y="3018353"/>
            <a:ext cx="6162199" cy="706755"/>
          </a:xfrm>
          <a:prstGeom prst="rect">
            <a:avLst/>
          </a:prstGeom>
          <a:noFill/>
          <a:ln/>
        </p:spPr>
        <p:txBody>
          <a:bodyPr wrap="squar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Suivre les performances des campagnes et explorer les segments clients.</a:t>
            </a:r>
            <a:endParaRPr lang="en-US" sz="1700" dirty="0"/>
          </a:p>
        </p:txBody>
      </p:sp>
      <p:pic>
        <p:nvPicPr>
          <p:cNvPr id="7" name="Image 2" descr="preencoded.png">    </p:cNvPr>
          <p:cNvPicPr>
            <a:picLocks noChangeAspect="1"/>
          </p:cNvPicPr>
          <p:nvPr/>
        </p:nvPicPr>
        <p:blipFill>
          <a:blip r:embed="rId3"/>
          <a:stretch>
            <a:fillRect/>
          </a:stretch>
        </p:blipFill>
        <p:spPr>
          <a:xfrm>
            <a:off x="773073" y="4087058"/>
            <a:ext cx="1104424" cy="1767126"/>
          </a:xfrm>
          <a:prstGeom prst="rect">
            <a:avLst/>
          </a:prstGeom>
        </p:spPr>
      </p:pic>
      <p:sp>
        <p:nvSpPr>
          <p:cNvPr id="8" name="Text 3"/>
          <p:cNvSpPr/>
          <p:nvPr/>
        </p:nvSpPr>
        <p:spPr>
          <a:xfrm>
            <a:off x="2208728" y="4307919"/>
            <a:ext cx="4856083" cy="345043"/>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Poppins Light" pitchFamily="34" charset="0"/>
                <a:ea typeface="Poppins Light" pitchFamily="34" charset="-122"/>
                <a:cs typeface="Poppins Light" pitchFamily="34" charset="-120"/>
              </a:rPr>
              <a:t>Analyse des facteurs de conversion</a:t>
            </a:r>
            <a:endParaRPr lang="en-US" sz="2150" dirty="0"/>
          </a:p>
        </p:txBody>
      </p:sp>
      <p:sp>
        <p:nvSpPr>
          <p:cNvPr id="9" name="Text 4"/>
          <p:cNvSpPr/>
          <p:nvPr/>
        </p:nvSpPr>
        <p:spPr>
          <a:xfrm>
            <a:off x="2208728" y="4785479"/>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Visualiser les éléments influençant le taux de conversion.</a:t>
            </a:r>
            <a:endParaRPr lang="en-US" sz="1700" dirty="0"/>
          </a:p>
        </p:txBody>
      </p:sp>
      <p:pic>
        <p:nvPicPr>
          <p:cNvPr id="10" name="Image 3" descr="preencoded.png">    </p:cNvPr>
          <p:cNvPicPr>
            <a:picLocks noChangeAspect="1"/>
          </p:cNvPicPr>
          <p:nvPr/>
        </p:nvPicPr>
        <p:blipFill>
          <a:blip r:embed="rId4"/>
          <a:stretch>
            <a:fillRect/>
          </a:stretch>
        </p:blipFill>
        <p:spPr>
          <a:xfrm>
            <a:off x="773073" y="5854184"/>
            <a:ext cx="1104424" cy="1767126"/>
          </a:xfrm>
          <a:prstGeom prst="rect">
            <a:avLst/>
          </a:prstGeom>
        </p:spPr>
      </p:pic>
      <p:sp>
        <p:nvSpPr>
          <p:cNvPr id="11" name="Text 5"/>
          <p:cNvSpPr/>
          <p:nvPr/>
        </p:nvSpPr>
        <p:spPr>
          <a:xfrm>
            <a:off x="2208728" y="6075045"/>
            <a:ext cx="3687247" cy="345043"/>
          </a:xfrm>
          <a:prstGeom prst="rect">
            <a:avLst/>
          </a:prstGeom>
          <a:noFill/>
          <a:ln/>
        </p:spPr>
        <p:txBody>
          <a:bodyPr wrap="none" lIns="0" tIns="0" rIns="0" bIns="0" rtlCol="0" anchor="t"/>
          <a:lstStyle/>
          <a:p>
            <a:pPr algn="l" indent="0" marL="0">
              <a:lnSpc>
                <a:spcPts val="2700"/>
              </a:lnSpc>
              <a:buNone/>
            </a:pPr>
            <a:r>
              <a:rPr lang="en-US" sz="2150" dirty="0">
                <a:solidFill>
                  <a:srgbClr val="E5E0DF"/>
                </a:solidFill>
                <a:latin typeface="Poppins Light" pitchFamily="34" charset="0"/>
                <a:ea typeface="Poppins Light" pitchFamily="34" charset="-122"/>
                <a:cs typeface="Poppins Light" pitchFamily="34" charset="-120"/>
              </a:rPr>
              <a:t>Interprétation des résultats</a:t>
            </a:r>
            <a:endParaRPr lang="en-US" sz="2150" dirty="0"/>
          </a:p>
        </p:txBody>
      </p:sp>
      <p:sp>
        <p:nvSpPr>
          <p:cNvPr id="12" name="Text 6"/>
          <p:cNvSpPr/>
          <p:nvPr/>
        </p:nvSpPr>
        <p:spPr>
          <a:xfrm>
            <a:off x="2208728" y="6552605"/>
            <a:ext cx="6162199" cy="353378"/>
          </a:xfrm>
          <a:prstGeom prst="rect">
            <a:avLst/>
          </a:prstGeom>
          <a:noFill/>
          <a:ln/>
        </p:spPr>
        <p:txBody>
          <a:bodyPr wrap="none" lIns="0" tIns="0" rIns="0" bIns="0" rtlCol="0" anchor="t"/>
          <a:lstStyle/>
          <a:p>
            <a:pPr algn="l" indent="0" marL="0">
              <a:lnSpc>
                <a:spcPts val="2750"/>
              </a:lnSpc>
              <a:buNone/>
            </a:pPr>
            <a:r>
              <a:rPr lang="en-US" sz="1700" dirty="0">
                <a:solidFill>
                  <a:srgbClr val="E5E0DF"/>
                </a:solidFill>
                <a:latin typeface="Roboto Light" pitchFamily="34" charset="0"/>
                <a:ea typeface="Roboto Light" pitchFamily="34" charset="-122"/>
                <a:cs typeface="Roboto Light" pitchFamily="34" charset="-120"/>
              </a:rPr>
              <a:t>Générer des insights actionnables pour l'équipe marketing.</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84835" y="461010"/>
            <a:ext cx="13460730" cy="1044416"/>
          </a:xfrm>
          <a:prstGeom prst="rect">
            <a:avLst/>
          </a:prstGeom>
          <a:noFill/>
          <a:ln/>
        </p:spPr>
        <p:txBody>
          <a:bodyPr wrap="square" lIns="0" tIns="0" rIns="0" bIns="0" rtlCol="0" anchor="t"/>
          <a:lstStyle/>
          <a:p>
            <a:pPr indent="0" marL="0">
              <a:lnSpc>
                <a:spcPts val="4100"/>
              </a:lnSpc>
              <a:buNone/>
            </a:pPr>
            <a:r>
              <a:rPr lang="en-US" sz="3250" dirty="0">
                <a:solidFill>
                  <a:srgbClr val="F2F2F3"/>
                </a:solidFill>
                <a:latin typeface="Poppins Light" pitchFamily="34" charset="0"/>
                <a:ea typeface="Poppins Light" pitchFamily="34" charset="-122"/>
                <a:cs typeface="Poppins Light" pitchFamily="34" charset="-120"/>
              </a:rPr>
              <a:t>Tableau de bord OptiGrowht 1 : Vue d'ensemble des performances</a:t>
            </a:r>
            <a:endParaRPr lang="en-US" sz="3250" dirty="0"/>
          </a:p>
        </p:txBody>
      </p:sp>
      <p:sp>
        <p:nvSpPr>
          <p:cNvPr id="3" name="Text 1"/>
          <p:cNvSpPr/>
          <p:nvPr/>
        </p:nvSpPr>
        <p:spPr>
          <a:xfrm>
            <a:off x="584835" y="1906429"/>
            <a:ext cx="6526530" cy="334328"/>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Objectif</a:t>
            </a:r>
            <a:endParaRPr lang="en-US" sz="1600" dirty="0"/>
          </a:p>
        </p:txBody>
      </p:sp>
      <p:sp>
        <p:nvSpPr>
          <p:cNvPr id="4" name="Text 2"/>
          <p:cNvSpPr/>
          <p:nvPr/>
        </p:nvSpPr>
        <p:spPr>
          <a:xfrm>
            <a:off x="584835" y="2391132"/>
            <a:ext cx="6526530" cy="334328"/>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Fournir une vue globale des performances des campagnes marketing.</a:t>
            </a:r>
            <a:endParaRPr lang="en-US" sz="1600" dirty="0"/>
          </a:p>
        </p:txBody>
      </p:sp>
      <p:sp>
        <p:nvSpPr>
          <p:cNvPr id="5" name="Text 3"/>
          <p:cNvSpPr/>
          <p:nvPr/>
        </p:nvSpPr>
        <p:spPr>
          <a:xfrm>
            <a:off x="7526655" y="1906429"/>
            <a:ext cx="6526530" cy="334328"/>
          </a:xfrm>
          <a:prstGeom prst="rect">
            <a:avLst/>
          </a:prstGeom>
          <a:noFill/>
          <a:ln/>
        </p:spPr>
        <p:txBody>
          <a:bodyPr wrap="non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Insight clé</a:t>
            </a:r>
            <a:endParaRPr lang="en-US" sz="1600" dirty="0"/>
          </a:p>
        </p:txBody>
      </p:sp>
      <p:sp>
        <p:nvSpPr>
          <p:cNvPr id="6" name="Text 4"/>
          <p:cNvSpPr/>
          <p:nvPr/>
        </p:nvSpPr>
        <p:spPr>
          <a:xfrm>
            <a:off x="7526655" y="2391132"/>
            <a:ext cx="6526530" cy="668655"/>
          </a:xfrm>
          <a:prstGeom prst="rect">
            <a:avLst/>
          </a:prstGeom>
          <a:noFill/>
          <a:ln/>
        </p:spPr>
        <p:txBody>
          <a:bodyPr wrap="square" lIns="0" tIns="0" rIns="0" bIns="0" rtlCol="0" anchor="t"/>
          <a:lstStyle/>
          <a:p>
            <a:pPr indent="0" marL="0">
              <a:lnSpc>
                <a:spcPts val="2600"/>
              </a:lnSpc>
              <a:buNone/>
            </a:pPr>
            <a:r>
              <a:rPr lang="en-US" sz="1600" dirty="0">
                <a:solidFill>
                  <a:srgbClr val="E5E0DF"/>
                </a:solidFill>
                <a:latin typeface="Roboto Light" pitchFamily="34" charset="0"/>
                <a:ea typeface="Roboto Light" pitchFamily="34" charset="-122"/>
                <a:cs typeface="Roboto Light" pitchFamily="34" charset="-120"/>
              </a:rPr>
              <a:t>Le canal Referral et les campagnes de Conversion enregistrent les meilleures performances.</a:t>
            </a:r>
            <a:endParaRPr lang="en-US" sz="1600" dirty="0"/>
          </a:p>
        </p:txBody>
      </p:sp>
      <p:pic>
        <p:nvPicPr>
          <p:cNvPr id="7" name="Image 0" descr="preencoded.png">    </p:cNvPr>
          <p:cNvPicPr>
            <a:picLocks noChangeAspect="1"/>
          </p:cNvPicPr>
          <p:nvPr/>
        </p:nvPicPr>
        <p:blipFill>
          <a:blip r:embed="rId1"/>
          <a:stretch>
            <a:fillRect/>
          </a:stretch>
        </p:blipFill>
        <p:spPr>
          <a:xfrm>
            <a:off x="584835" y="3398163"/>
            <a:ext cx="7708583" cy="437042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2024-12-01T19:46:43Z</dcterms:created>
  <dcterms:modified xsi:type="dcterms:W3CDTF">2024-12-01T19:46:43Z</dcterms:modified>
</cp:coreProperties>
</file>